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Poppins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regular.fntdata"/><Relationship Id="rId20" Type="http://schemas.openxmlformats.org/officeDocument/2006/relationships/slide" Target="slides/slide15.xml"/><Relationship Id="rId42" Type="http://schemas.openxmlformats.org/officeDocument/2006/relationships/font" Target="fonts/PoppinsSemiBold-italic.fntdata"/><Relationship Id="rId41" Type="http://schemas.openxmlformats.org/officeDocument/2006/relationships/font" Target="fonts/PoppinsSemiBo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oppinsSemiBol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54c5ef0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2954c5ef0e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8202f9a96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a8202f9a96_3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85f53ea05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a85f53ea05_5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805faf619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a805faf619_1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bfe80193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9bfe80193a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7f5a69d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a7f5a69d1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7f5a69d1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a7f5a69d1e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7f5a69d1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a7f5a69d1e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805faf619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a805faf619_1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85f53ea05_3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a85f53ea05_34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b782880c2_1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eb782880c2_1_10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bfe8019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9bfe80193a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805faf619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a805faf619_1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d6260dda1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9d6260dda1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85f53ea0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a85f53ea05_1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eb782880c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eb782880c2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a805faf6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a805faf61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85f53ea05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a85f53ea05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d6260dda1_1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9d6260dda1_17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a1b3e5c217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a1b3e5c217_1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a1b3e5c217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a1b3e5c217_1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9d6260dda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9d6260dda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180af9b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180af9b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a85f53ea05_1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a85f53ea05_1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1b3e5c217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a1b3e5c217_1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0b52b168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a0b52b168a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805faf61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a805faf619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1c702e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a1c702efe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805faf619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a805faf619_1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8202f9a96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a8202f9a96_3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Diapositive de tit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25" y="651299"/>
            <a:ext cx="4356000" cy="3474905"/>
            <a:chOff x="-25" y="868398"/>
            <a:chExt cx="4356000" cy="4633207"/>
          </a:xfrm>
        </p:grpSpPr>
        <p:sp>
          <p:nvSpPr>
            <p:cNvPr id="52" name="Google Shape;52;p13"/>
            <p:cNvSpPr/>
            <p:nvPr/>
          </p:nvSpPr>
          <p:spPr>
            <a:xfrm rot="5400000">
              <a:off x="-67225" y="1078405"/>
              <a:ext cx="4490400" cy="435600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0000"/>
                  </a:srgbClr>
                </a:gs>
                <a:gs pos="1000">
                  <a:srgbClr val="FFFFFF">
                    <a:alpha val="20000"/>
                  </a:srgbClr>
                </a:gs>
                <a:gs pos="91000">
                  <a:srgbClr val="004D6F">
                    <a:alpha val="72941"/>
                  </a:srgbClr>
                </a:gs>
                <a:gs pos="100000">
                  <a:srgbClr val="004D6F">
                    <a:alpha val="7294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 rot="5400000">
              <a:off x="-47751" y="916248"/>
              <a:ext cx="4248600" cy="415290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76862"/>
                  </a:srgbClr>
                </a:gs>
                <a:gs pos="1000">
                  <a:srgbClr val="FFFFFF">
                    <a:alpha val="76862"/>
                  </a:srgbClr>
                </a:gs>
                <a:gs pos="91000">
                  <a:srgbClr val="004D6F">
                    <a:alpha val="82745"/>
                  </a:srgbClr>
                </a:gs>
                <a:gs pos="100000">
                  <a:srgbClr val="004D6F">
                    <a:alpha val="82745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3"/>
          <p:cNvSpPr/>
          <p:nvPr/>
        </p:nvSpPr>
        <p:spPr>
          <a:xfrm rot="-5400000">
            <a:off x="4890874" y="-1329842"/>
            <a:ext cx="2939687" cy="5593663"/>
          </a:xfrm>
          <a:custGeom>
            <a:rect b="b" l="l" r="r" t="t"/>
            <a:pathLst>
              <a:path extrusionOk="0" h="5593663" w="3919583">
                <a:moveTo>
                  <a:pt x="0" y="5571143"/>
                </a:moveTo>
                <a:lnTo>
                  <a:pt x="2886084" y="0"/>
                </a:lnTo>
                <a:cubicBezTo>
                  <a:pt x="3296866" y="781336"/>
                  <a:pt x="3503232" y="1243485"/>
                  <a:pt x="3914014" y="2024821"/>
                </a:cubicBezTo>
                <a:cubicBezTo>
                  <a:pt x="3912240" y="2295005"/>
                  <a:pt x="3918271" y="3614728"/>
                  <a:pt x="3919583" y="4687730"/>
                </a:cubicBezTo>
                <a:cubicBezTo>
                  <a:pt x="3917192" y="5350405"/>
                  <a:pt x="3918181" y="5087563"/>
                  <a:pt x="3915790" y="5593663"/>
                </a:cubicBezTo>
                <a:lnTo>
                  <a:pt x="0" y="5571143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">
                <a:schemeClr val="lt1"/>
              </a:gs>
              <a:gs pos="91000">
                <a:srgbClr val="004D6F">
                  <a:alpha val="89803"/>
                </a:srgbClr>
              </a:gs>
              <a:gs pos="100000">
                <a:srgbClr val="004D6F">
                  <a:alpha val="89803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/>
          <p:nvPr/>
        </p:nvSpPr>
        <p:spPr>
          <a:xfrm rot="-5400000">
            <a:off x="7060618" y="-706180"/>
            <a:ext cx="1408319" cy="2808122"/>
          </a:xfrm>
          <a:custGeom>
            <a:rect b="b" l="l" r="r" t="t"/>
            <a:pathLst>
              <a:path extrusionOk="0" h="4404897" w="2933997">
                <a:moveTo>
                  <a:pt x="0" y="4404897"/>
                </a:moveTo>
                <a:lnTo>
                  <a:pt x="2270420" y="0"/>
                </a:lnTo>
                <a:cubicBezTo>
                  <a:pt x="2493183" y="426477"/>
                  <a:pt x="2711234" y="857671"/>
                  <a:pt x="2933997" y="1284148"/>
                </a:cubicBezTo>
                <a:cubicBezTo>
                  <a:pt x="2933856" y="2033739"/>
                  <a:pt x="2933714" y="2783330"/>
                  <a:pt x="2933573" y="3532921"/>
                </a:cubicBezTo>
                <a:lnTo>
                  <a:pt x="2933996" y="4404420"/>
                </a:lnTo>
                <a:lnTo>
                  <a:pt x="0" y="4404897"/>
                </a:lnTo>
                <a:close/>
              </a:path>
            </a:pathLst>
          </a:custGeom>
          <a:gradFill>
            <a:gsLst>
              <a:gs pos="0">
                <a:srgbClr val="FFFFFF">
                  <a:alpha val="36862"/>
                </a:srgbClr>
              </a:gs>
              <a:gs pos="1000">
                <a:srgbClr val="FFFFFF">
                  <a:alpha val="36862"/>
                </a:srgbClr>
              </a:gs>
              <a:gs pos="91000">
                <a:srgbClr val="004D6F">
                  <a:alpha val="85882"/>
                </a:srgbClr>
              </a:gs>
              <a:gs pos="100000">
                <a:srgbClr val="004D6F">
                  <a:alpha val="85882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 rot="-5400000">
            <a:off x="7553287" y="43397"/>
            <a:ext cx="1404300" cy="1816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FFFFFF">
                  <a:alpha val="34901"/>
                </a:srgbClr>
              </a:gs>
              <a:gs pos="5000">
                <a:srgbClr val="FFFFFF">
                  <a:alpha val="34901"/>
                </a:srgbClr>
              </a:gs>
              <a:gs pos="81000">
                <a:srgbClr val="004D6F">
                  <a:alpha val="78823"/>
                </a:srgbClr>
              </a:gs>
              <a:gs pos="100000">
                <a:srgbClr val="004D6F">
                  <a:alpha val="78823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874" y="277484"/>
            <a:ext cx="2113334" cy="458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:\serv_com\01_CHARTE-INSA-Rennes\2014\08_Modèles-PPT\Triangle-bas.eps" id="58" name="Google Shape;58;p13"/>
          <p:cNvPicPr preferRelativeResize="0"/>
          <p:nvPr/>
        </p:nvPicPr>
        <p:blipFill rotWithShape="1">
          <a:blip r:embed="rId3">
            <a:alphaModFix/>
          </a:blip>
          <a:srcRect b="42647" l="0" r="0" t="0"/>
          <a:stretch/>
        </p:blipFill>
        <p:spPr>
          <a:xfrm>
            <a:off x="3419871" y="4765286"/>
            <a:ext cx="1566172" cy="37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77633" y="1000162"/>
            <a:ext cx="84249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4D6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4D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587F8E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7F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2736304" y="4822397"/>
            <a:ext cx="5652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1835696" y="91445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2641" y="166462"/>
            <a:ext cx="1024431" cy="22204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 rot="-5400000">
            <a:off x="7171058" y="-963699"/>
            <a:ext cx="1007066" cy="2931482"/>
          </a:xfrm>
          <a:custGeom>
            <a:rect b="b" l="l" r="r" t="t"/>
            <a:pathLst>
              <a:path extrusionOk="0" h="4187832" w="2165734">
                <a:moveTo>
                  <a:pt x="0" y="4174397"/>
                </a:moveTo>
                <a:lnTo>
                  <a:pt x="2164660" y="0"/>
                </a:lnTo>
                <a:cubicBezTo>
                  <a:pt x="2167064" y="1400325"/>
                  <a:pt x="2164923" y="2810636"/>
                  <a:pt x="2163203" y="4187832"/>
                </a:cubicBezTo>
                <a:lnTo>
                  <a:pt x="0" y="4174397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">
                <a:srgbClr val="FFFFFF">
                  <a:alpha val="0"/>
                </a:srgbClr>
              </a:gs>
              <a:gs pos="91000">
                <a:srgbClr val="004D6F">
                  <a:alpha val="52941"/>
                </a:srgbClr>
              </a:gs>
              <a:gs pos="100000">
                <a:srgbClr val="004D6F">
                  <a:alpha val="5294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 rot="-5400000">
            <a:off x="8482831" y="-249944"/>
            <a:ext cx="403425" cy="914016"/>
          </a:xfrm>
          <a:custGeom>
            <a:rect b="b" l="l" r="r" t="t"/>
            <a:pathLst>
              <a:path extrusionOk="0" h="4404897" w="2933997">
                <a:moveTo>
                  <a:pt x="0" y="4404897"/>
                </a:moveTo>
                <a:lnTo>
                  <a:pt x="2270420" y="0"/>
                </a:lnTo>
                <a:cubicBezTo>
                  <a:pt x="2493183" y="426477"/>
                  <a:pt x="2711234" y="857671"/>
                  <a:pt x="2933997" y="1284148"/>
                </a:cubicBezTo>
                <a:cubicBezTo>
                  <a:pt x="2933856" y="2033739"/>
                  <a:pt x="2933714" y="2783330"/>
                  <a:pt x="2933573" y="3532921"/>
                </a:cubicBezTo>
                <a:lnTo>
                  <a:pt x="2933996" y="4404420"/>
                </a:lnTo>
                <a:lnTo>
                  <a:pt x="0" y="4404897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">
                <a:srgbClr val="FFFFFF">
                  <a:alpha val="0"/>
                </a:srgbClr>
              </a:gs>
              <a:gs pos="91000">
                <a:srgbClr val="004D6F">
                  <a:alpha val="62745"/>
                </a:srgbClr>
              </a:gs>
              <a:gs pos="100000">
                <a:srgbClr val="004D6F">
                  <a:alpha val="62745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 rot="-5400000">
            <a:off x="8568732" y="-78258"/>
            <a:ext cx="467700" cy="6843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27000">
                <a:srgbClr val="FFFFFF">
                  <a:alpha val="0"/>
                </a:srgbClr>
              </a:gs>
              <a:gs pos="81000">
                <a:srgbClr val="004D6F">
                  <a:alpha val="47843"/>
                </a:srgbClr>
              </a:gs>
              <a:gs pos="100000">
                <a:srgbClr val="004D6F">
                  <a:alpha val="47843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:\serv_com\01_CHARTE-INSA-Rennes\2014\08_Modèles-PPT\Triangle-bas.eps" id="67" name="Google Shape;67;p14"/>
          <p:cNvPicPr preferRelativeResize="0"/>
          <p:nvPr/>
        </p:nvPicPr>
        <p:blipFill rotWithShape="1">
          <a:blip r:embed="rId3">
            <a:alphaModFix/>
          </a:blip>
          <a:srcRect b="42647" l="0" r="0" t="0"/>
          <a:stretch/>
        </p:blipFill>
        <p:spPr>
          <a:xfrm>
            <a:off x="1619671" y="4960913"/>
            <a:ext cx="756084" cy="18258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07504" y="4847041"/>
            <a:ext cx="2448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i="1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i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ZkBGC8wWGLZCNgHLzp597YH5FKkurayW/view" TargetMode="External"/><Relationship Id="rId5" Type="http://schemas.openxmlformats.org/officeDocument/2006/relationships/image" Target="../media/image4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nQnO_jDdnO06BTPcX3jmPjUGRTlEm1Xc/view" TargetMode="External"/><Relationship Id="rId5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jp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53.jp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4294967295" type="ctrTitle"/>
          </p:nvPr>
        </p:nvSpPr>
        <p:spPr>
          <a:xfrm>
            <a:off x="3759475" y="2642050"/>
            <a:ext cx="85206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X-Car review n°3  </a:t>
            </a:r>
            <a:endParaRPr sz="4600"/>
          </a:p>
        </p:txBody>
      </p:sp>
      <p:sp>
        <p:nvSpPr>
          <p:cNvPr id="74" name="Google Shape;74;p15"/>
          <p:cNvSpPr txBox="1"/>
          <p:nvPr>
            <p:ph idx="4294967295" type="subTitle"/>
          </p:nvPr>
        </p:nvSpPr>
        <p:spPr>
          <a:xfrm>
            <a:off x="3886450" y="3680100"/>
            <a:ext cx="393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200">
                <a:solidFill>
                  <a:schemeClr val="dk1"/>
                </a:solidFill>
              </a:rPr>
              <a:t>Team Chidi </a:t>
            </a:r>
            <a:endParaRPr sz="8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8200">
                <a:solidFill>
                  <a:schemeClr val="dk1"/>
                </a:solidFill>
              </a:rPr>
              <a:t>December 19 / 2023</a:t>
            </a:r>
            <a:endParaRPr sz="8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42575" y="4038900"/>
            <a:ext cx="113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775">
                <a:solidFill>
                  <a:schemeClr val="dk1"/>
                </a:solidFill>
              </a:rPr>
              <a:t>Authors : </a:t>
            </a:r>
            <a:endParaRPr b="1" sz="77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Ana Carolina Coelho Robl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Arthur Nicola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Baptiste Turpin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Loïc Thomas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Nicolas Siard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Pierre Bonnecaze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Louis Vialan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</a:rPr>
              <a:t>Well-John Lu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	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390850" y="8839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Control the car steering according to the user position in front of the car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390850" y="1729050"/>
            <a:ext cx="582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223" name="Google Shape;223;p24"/>
          <p:cNvGrpSpPr/>
          <p:nvPr/>
        </p:nvGrpSpPr>
        <p:grpSpPr>
          <a:xfrm>
            <a:off x="1213150" y="2574150"/>
            <a:ext cx="1571700" cy="2007150"/>
            <a:chOff x="1213150" y="2574150"/>
            <a:chExt cx="1571700" cy="2007150"/>
          </a:xfrm>
        </p:grpSpPr>
        <p:pic>
          <p:nvPicPr>
            <p:cNvPr id="224" name="Google Shape;22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2987" y="2574150"/>
              <a:ext cx="972050" cy="972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4"/>
            <p:cNvSpPr txBox="1"/>
            <p:nvPr/>
          </p:nvSpPr>
          <p:spPr>
            <a:xfrm>
              <a:off x="1213150" y="3679500"/>
              <a:ext cx="1571700" cy="9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chemeClr val="dk2"/>
                  </a:solidFill>
                </a:rPr>
                <a:t>The camera returns an image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226" name="Google Shape;226;p24"/>
          <p:cNvGrpSpPr/>
          <p:nvPr/>
        </p:nvGrpSpPr>
        <p:grpSpPr>
          <a:xfrm>
            <a:off x="2660825" y="2574150"/>
            <a:ext cx="1621250" cy="2224350"/>
            <a:chOff x="2660825" y="2574150"/>
            <a:chExt cx="1621250" cy="2224350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28313" y="2574150"/>
              <a:ext cx="972050" cy="972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4"/>
            <p:cNvSpPr/>
            <p:nvPr/>
          </p:nvSpPr>
          <p:spPr>
            <a:xfrm>
              <a:off x="2660825" y="3028200"/>
              <a:ext cx="421200" cy="317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97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4"/>
            <p:cNvSpPr txBox="1"/>
            <p:nvPr/>
          </p:nvSpPr>
          <p:spPr>
            <a:xfrm>
              <a:off x="3146575" y="3679500"/>
              <a:ext cx="1135500" cy="11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chemeClr val="dk2"/>
                  </a:solidFill>
                </a:rPr>
                <a:t>Analyses image to identify user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230" name="Google Shape;230;p24"/>
          <p:cNvGrpSpPr/>
          <p:nvPr/>
        </p:nvGrpSpPr>
        <p:grpSpPr>
          <a:xfrm>
            <a:off x="4361388" y="2574143"/>
            <a:ext cx="2035013" cy="2268907"/>
            <a:chOff x="4361388" y="2574143"/>
            <a:chExt cx="2035013" cy="2268907"/>
          </a:xfrm>
        </p:grpSpPr>
        <p:pic>
          <p:nvPicPr>
            <p:cNvPr id="231" name="Google Shape;23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43637" y="2574143"/>
              <a:ext cx="972050" cy="972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24"/>
            <p:cNvSpPr/>
            <p:nvPr/>
          </p:nvSpPr>
          <p:spPr>
            <a:xfrm>
              <a:off x="4361388" y="3028200"/>
              <a:ext cx="421200" cy="317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97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 txBox="1"/>
            <p:nvPr/>
          </p:nvSpPr>
          <p:spPr>
            <a:xfrm>
              <a:off x="4643800" y="3634950"/>
              <a:ext cx="1752600" cy="12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chemeClr val="dk2"/>
                  </a:solidFill>
                </a:rPr>
                <a:t>Calculate the angle between the car and the person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234" name="Google Shape;234;p24"/>
          <p:cNvGrpSpPr/>
          <p:nvPr/>
        </p:nvGrpSpPr>
        <p:grpSpPr>
          <a:xfrm>
            <a:off x="6217750" y="2574150"/>
            <a:ext cx="1578538" cy="2446800"/>
            <a:chOff x="6217750" y="2574150"/>
            <a:chExt cx="1578538" cy="2446800"/>
          </a:xfrm>
        </p:grpSpPr>
        <p:pic>
          <p:nvPicPr>
            <p:cNvPr id="235" name="Google Shape;23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58963" y="2574150"/>
              <a:ext cx="972050" cy="972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24"/>
            <p:cNvSpPr/>
            <p:nvPr/>
          </p:nvSpPr>
          <p:spPr>
            <a:xfrm>
              <a:off x="6217750" y="3028200"/>
              <a:ext cx="421200" cy="317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97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4"/>
            <p:cNvSpPr txBox="1"/>
            <p:nvPr/>
          </p:nvSpPr>
          <p:spPr>
            <a:xfrm>
              <a:off x="6493688" y="3634950"/>
              <a:ext cx="1302600" cy="13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chemeClr val="dk2"/>
                  </a:solidFill>
                </a:rPr>
                <a:t>Apply angle to wheel steering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sp>
        <p:nvSpPr>
          <p:cNvPr id="238" name="Google Shape;238;p24"/>
          <p:cNvSpPr txBox="1"/>
          <p:nvPr/>
        </p:nvSpPr>
        <p:spPr>
          <a:xfrm>
            <a:off x="3361200" y="1566150"/>
            <a:ext cx="2421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</a:rPr>
              <a:t>How does it work ?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	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390850" y="8839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Control the car steering according to the user position in front of the car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390850" y="1729050"/>
            <a:ext cx="582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873950" y="1586400"/>
            <a:ext cx="58269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fr" sz="1600">
                <a:solidFill>
                  <a:schemeClr val="dk2"/>
                </a:solidFill>
              </a:rPr>
              <a:t>I'm going to stand in front of the car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fr" sz="1600">
                <a:solidFill>
                  <a:schemeClr val="dk2"/>
                </a:solidFill>
              </a:rPr>
              <a:t>Move to the left and check that the wheels are turning in my direction 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fr" sz="1600">
                <a:solidFill>
                  <a:schemeClr val="dk2"/>
                </a:solidFill>
              </a:rPr>
              <a:t>Repeat on the right side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1028250" y="3779700"/>
            <a:ext cx="7087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The control loop is not super-precise and the position oscillates slightly in some cases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 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390850" y="8839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Identifying the different persons detected by the camera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437700" y="1288800"/>
            <a:ext cx="4816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Check that the camera can detect all the people present in the camera’s view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57" name="Google Shape;2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375" y="2577000"/>
            <a:ext cx="1095475" cy="10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2538" y="1374025"/>
            <a:ext cx="1033149" cy="103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437" y="3842300"/>
            <a:ext cx="1191350" cy="11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437700" y="2070350"/>
            <a:ext cx="4816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For each person, assign a unique ID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437700" y="2735575"/>
            <a:ext cx="4816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Each person keep their ID along all the tracking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437700" y="3486850"/>
            <a:ext cx="4816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The ID of the target stays unchanged if he is briefly hide by something or left the camera’s view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 : </a:t>
            </a:r>
            <a:r>
              <a:rPr lang="fr" sz="1879"/>
              <a:t>Tracking</a:t>
            </a:r>
            <a:r>
              <a:rPr lang="fr" sz="1879"/>
              <a:t>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390850" y="8839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More accuracy in Human detection and ID attribution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125" y="1268850"/>
            <a:ext cx="6385748" cy="35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 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/>
        </p:nvSpPr>
        <p:spPr>
          <a:xfrm>
            <a:off x="390850" y="8839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More accuracy in Human detection and ID attribution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78" name="Google Shape;278;p28" title="occlusion.web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675" y="13793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 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9"/>
          <p:cNvSpPr txBox="1"/>
          <p:nvPr/>
        </p:nvSpPr>
        <p:spPr>
          <a:xfrm>
            <a:off x="390850" y="883950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More accuracy in Human detection and ID attribution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86" name="Google Shape;286;p29" title="outofrange (online-video-cutter.com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2575" y="1359825"/>
            <a:ext cx="4297041" cy="35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	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/>
        </p:nvSpPr>
        <p:spPr>
          <a:xfrm>
            <a:off x="390850" y="883950"/>
            <a:ext cx="7087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Detect obstacles while the car is tracking a person ( backward )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94" name="Google Shape;2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06913" y="2718475"/>
            <a:ext cx="1224026" cy="12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3525" y="2588275"/>
            <a:ext cx="1789251" cy="1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/>
          <p:nvPr/>
        </p:nvSpPr>
        <p:spPr>
          <a:xfrm rot="-5400000">
            <a:off x="3696325" y="2775413"/>
            <a:ext cx="234000" cy="343800"/>
          </a:xfrm>
          <a:prstGeom prst="flowChartDelay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 rot="5400000">
            <a:off x="3615436" y="2957978"/>
            <a:ext cx="86100" cy="55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763" y="2758663"/>
            <a:ext cx="1235974" cy="123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4729528" y="3375625"/>
            <a:ext cx="2749500" cy="38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"/>
          <p:cNvSpPr txBox="1"/>
          <p:nvPr/>
        </p:nvSpPr>
        <p:spPr>
          <a:xfrm>
            <a:off x="5386225" y="2959850"/>
            <a:ext cx="1436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595959"/>
                </a:solidFill>
              </a:rPr>
              <a:t>1.50m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437700" y="1288800"/>
            <a:ext cx="413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Obstacle must be detected at 70 cm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2163825" y="2222550"/>
            <a:ext cx="885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AB40"/>
                </a:solidFill>
              </a:rPr>
              <a:t>70 cm</a:t>
            </a:r>
            <a:endParaRPr b="1" sz="1800">
              <a:solidFill>
                <a:srgbClr val="FFAB40"/>
              </a:solidFill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1700888" y="2601725"/>
            <a:ext cx="1893000" cy="126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30"/>
          <p:cNvCxnSpPr/>
          <p:nvPr/>
        </p:nvCxnSpPr>
        <p:spPr>
          <a:xfrm>
            <a:off x="8273500" y="3467562"/>
            <a:ext cx="432900" cy="3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0"/>
          <p:cNvCxnSpPr/>
          <p:nvPr/>
        </p:nvCxnSpPr>
        <p:spPr>
          <a:xfrm>
            <a:off x="8135375" y="3613100"/>
            <a:ext cx="570900" cy="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0"/>
          <p:cNvCxnSpPr/>
          <p:nvPr/>
        </p:nvCxnSpPr>
        <p:spPr>
          <a:xfrm>
            <a:off x="8200500" y="3772362"/>
            <a:ext cx="432900" cy="3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0"/>
          <p:cNvSpPr/>
          <p:nvPr/>
        </p:nvSpPr>
        <p:spPr>
          <a:xfrm flipH="1" rot="10800000">
            <a:off x="1714500" y="2985450"/>
            <a:ext cx="1926900" cy="782400"/>
          </a:xfrm>
          <a:prstGeom prst="rtTriangle">
            <a:avLst/>
          </a:prstGeom>
          <a:solidFill>
            <a:srgbClr val="FD3C3C">
              <a:alpha val="497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idx="2" type="body"/>
          </p:nvPr>
        </p:nvSpPr>
        <p:spPr>
          <a:xfrm>
            <a:off x="1584025" y="173175"/>
            <a:ext cx="4457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3 : </a:t>
            </a:r>
            <a:r>
              <a:rPr lang="fr" sz="1800"/>
              <a:t>A safer and more accurate Tracking mode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sp>
        <p:nvSpPr>
          <p:cNvPr id="313" name="Google Shape;313;p31"/>
          <p:cNvSpPr/>
          <p:nvPr/>
        </p:nvSpPr>
        <p:spPr>
          <a:xfrm>
            <a:off x="390850" y="947550"/>
            <a:ext cx="2290800" cy="32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 txBox="1"/>
          <p:nvPr/>
        </p:nvSpPr>
        <p:spPr>
          <a:xfrm>
            <a:off x="423550" y="949650"/>
            <a:ext cx="2290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Objectives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390850" y="1470525"/>
            <a:ext cx="42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Add obstacle avoidance in our tracking mode</a:t>
            </a: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325" y="173183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/>
        </p:nvSpPr>
        <p:spPr>
          <a:xfrm>
            <a:off x="390850" y="1920400"/>
            <a:ext cx="4263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Give the direction to take for the car.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390850" y="2447325"/>
            <a:ext cx="4263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Improve the </a:t>
            </a:r>
            <a:r>
              <a:rPr lang="fr">
                <a:solidFill>
                  <a:schemeClr val="dk1"/>
                </a:solidFill>
              </a:rPr>
              <a:t>accuracy</a:t>
            </a:r>
            <a:r>
              <a:rPr lang="fr">
                <a:solidFill>
                  <a:schemeClr val="dk1"/>
                </a:solidFill>
              </a:rPr>
              <a:t> of our measurements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It works with the combination of Lidar detection and Ultrasonic detection.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825" y="1622483"/>
            <a:ext cx="34861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idx="2" type="body"/>
          </p:nvPr>
        </p:nvSpPr>
        <p:spPr>
          <a:xfrm>
            <a:off x="1584025" y="173175"/>
            <a:ext cx="4457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3 : </a:t>
            </a:r>
            <a:r>
              <a:rPr lang="fr" sz="1800"/>
              <a:t>A safer and more accurate Tracking mode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sp>
        <p:nvSpPr>
          <p:cNvPr id="325" name="Google Shape;325;p32"/>
          <p:cNvSpPr txBox="1"/>
          <p:nvPr/>
        </p:nvSpPr>
        <p:spPr>
          <a:xfrm>
            <a:off x="1997875" y="1731013"/>
            <a:ext cx="70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390850" y="947550"/>
            <a:ext cx="2290800" cy="32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423550" y="949650"/>
            <a:ext cx="2290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Test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325" y="173183"/>
            <a:ext cx="710775" cy="7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200" y="1421250"/>
            <a:ext cx="948151" cy="8395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32"/>
          <p:cNvCxnSpPr/>
          <p:nvPr/>
        </p:nvCxnSpPr>
        <p:spPr>
          <a:xfrm>
            <a:off x="5999362" y="1983566"/>
            <a:ext cx="961200" cy="31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1" name="Google Shape;3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516" y="3262853"/>
            <a:ext cx="117185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6634538" y="2712368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Obstacle On the right 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333" name="Google Shape;333;p32"/>
          <p:cNvCxnSpPr/>
          <p:nvPr/>
        </p:nvCxnSpPr>
        <p:spPr>
          <a:xfrm flipH="1" rot="10800000">
            <a:off x="5965375" y="1302025"/>
            <a:ext cx="1566300" cy="399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2"/>
          <p:cNvSpPr txBox="1"/>
          <p:nvPr/>
        </p:nvSpPr>
        <p:spPr>
          <a:xfrm>
            <a:off x="7612525" y="1119975"/>
            <a:ext cx="135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Turn on the left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525" y="3549150"/>
            <a:ext cx="948151" cy="83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801" y="2028576"/>
            <a:ext cx="772200" cy="68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2"/>
          <p:cNvCxnSpPr>
            <a:stCxn id="335" idx="3"/>
          </p:cNvCxnSpPr>
          <p:nvPr/>
        </p:nvCxnSpPr>
        <p:spPr>
          <a:xfrm flipH="1" rot="10800000">
            <a:off x="4447676" y="3728636"/>
            <a:ext cx="572100" cy="24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2"/>
          <p:cNvCxnSpPr>
            <a:stCxn id="335" idx="3"/>
          </p:cNvCxnSpPr>
          <p:nvPr/>
        </p:nvCxnSpPr>
        <p:spPr>
          <a:xfrm>
            <a:off x="4447676" y="3968936"/>
            <a:ext cx="597600" cy="1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2"/>
          <p:cNvCxnSpPr>
            <a:stCxn id="335" idx="3"/>
          </p:cNvCxnSpPr>
          <p:nvPr/>
        </p:nvCxnSpPr>
        <p:spPr>
          <a:xfrm>
            <a:off x="4447676" y="3968936"/>
            <a:ext cx="577200" cy="24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2"/>
          <p:cNvSpPr txBox="1"/>
          <p:nvPr/>
        </p:nvSpPr>
        <p:spPr>
          <a:xfrm>
            <a:off x="5152525" y="4388725"/>
            <a:ext cx="141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Big Obstacle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341" name="Google Shape;341;p32"/>
          <p:cNvCxnSpPr/>
          <p:nvPr/>
        </p:nvCxnSpPr>
        <p:spPr>
          <a:xfrm rot="10800000">
            <a:off x="2374725" y="3999900"/>
            <a:ext cx="103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" name="Google Shape;3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375" y="3549150"/>
            <a:ext cx="948151" cy="83957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2"/>
          <p:cNvSpPr txBox="1"/>
          <p:nvPr/>
        </p:nvSpPr>
        <p:spPr>
          <a:xfrm>
            <a:off x="1366000" y="4192500"/>
            <a:ext cx="126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Go back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344" name="Google Shape;344;p32"/>
          <p:cNvCxnSpPr/>
          <p:nvPr/>
        </p:nvCxnSpPr>
        <p:spPr>
          <a:xfrm flipH="1" rot="10800000">
            <a:off x="2042150" y="3307300"/>
            <a:ext cx="1566300" cy="399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32"/>
          <p:cNvSpPr txBox="1"/>
          <p:nvPr/>
        </p:nvSpPr>
        <p:spPr>
          <a:xfrm>
            <a:off x="3608450" y="3110650"/>
            <a:ext cx="131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And turn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50" y="1726125"/>
            <a:ext cx="948151" cy="8395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32"/>
          <p:cNvCxnSpPr>
            <a:stCxn id="346" idx="3"/>
          </p:cNvCxnSpPr>
          <p:nvPr/>
        </p:nvCxnSpPr>
        <p:spPr>
          <a:xfrm>
            <a:off x="1573801" y="2145911"/>
            <a:ext cx="783900" cy="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32"/>
          <p:cNvSpPr txBox="1"/>
          <p:nvPr/>
        </p:nvSpPr>
        <p:spPr>
          <a:xfrm>
            <a:off x="2395750" y="1942150"/>
            <a:ext cx="141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No Obstacle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3"/>
          <p:cNvGrpSpPr/>
          <p:nvPr/>
        </p:nvGrpSpPr>
        <p:grpSpPr>
          <a:xfrm>
            <a:off x="383861" y="786518"/>
            <a:ext cx="7941367" cy="579047"/>
            <a:chOff x="337225" y="646350"/>
            <a:chExt cx="8115029" cy="551106"/>
          </a:xfrm>
        </p:grpSpPr>
        <p:sp>
          <p:nvSpPr>
            <p:cNvPr id="354" name="Google Shape;354;p33"/>
            <p:cNvSpPr/>
            <p:nvPr/>
          </p:nvSpPr>
          <p:spPr>
            <a:xfrm>
              <a:off x="337225" y="646350"/>
              <a:ext cx="8115000" cy="551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 txBox="1"/>
            <p:nvPr/>
          </p:nvSpPr>
          <p:spPr>
            <a:xfrm>
              <a:off x="990954" y="646356"/>
              <a:ext cx="74613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fr">
                  <a:solidFill>
                    <a:schemeClr val="lt1"/>
                  </a:solidFill>
                </a:rPr>
                <a:t>Tracking </a:t>
              </a:r>
              <a:r>
                <a:rPr b="1" lang="fr">
                  <a:solidFill>
                    <a:schemeClr val="lt1"/>
                  </a:solidFill>
                </a:rPr>
                <a:t>:</a:t>
              </a:r>
              <a:r>
                <a:rPr i="1" lang="fr">
                  <a:solidFill>
                    <a:schemeClr val="lt1"/>
                  </a:solidFill>
                </a:rPr>
                <a:t> As a user, I want to be followed in a small curve and I want the  X-car to be able to avoid obstacles : </a:t>
              </a:r>
              <a:r>
                <a:rPr i="1" lang="fr">
                  <a:solidFill>
                    <a:schemeClr val="lt1"/>
                  </a:solidFill>
                </a:rPr>
                <a:t>Nicolas </a:t>
              </a:r>
              <a:r>
                <a:rPr i="1" lang="fr">
                  <a:solidFill>
                    <a:schemeClr val="lt1"/>
                  </a:solidFill>
                </a:rPr>
                <a:t>- </a:t>
              </a:r>
              <a:r>
                <a:rPr i="1" lang="fr">
                  <a:solidFill>
                    <a:schemeClr val="lt1"/>
                  </a:solidFill>
                </a:rPr>
                <a:t>Arthur</a:t>
              </a:r>
              <a:r>
                <a:rPr i="1" lang="fr">
                  <a:solidFill>
                    <a:schemeClr val="lt1"/>
                  </a:solidFill>
                </a:rPr>
                <a:t> - Louis - Loïc - Pierre</a:t>
              </a:r>
              <a:endParaRPr i="1">
                <a:solidFill>
                  <a:schemeClr val="lt1"/>
                </a:solidFill>
              </a:endParaRPr>
            </a:p>
          </p:txBody>
        </p:sp>
      </p:grpSp>
      <p:sp>
        <p:nvSpPr>
          <p:cNvPr id="356" name="Google Shape;356;p33"/>
          <p:cNvSpPr txBox="1"/>
          <p:nvPr/>
        </p:nvSpPr>
        <p:spPr>
          <a:xfrm>
            <a:off x="621275" y="1743550"/>
            <a:ext cx="47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1</a:t>
            </a:r>
            <a:r>
              <a:rPr lang="fr"/>
              <a:t>- </a:t>
            </a:r>
            <a:r>
              <a:rPr lang="fr">
                <a:solidFill>
                  <a:schemeClr val="dk1"/>
                </a:solidFill>
              </a:rPr>
              <a:t>Avoid obstacle and controlling the trajectory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422675" y="1850662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C3D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58" name="Google Shape;358;p33"/>
          <p:cNvSpPr/>
          <p:nvPr/>
        </p:nvSpPr>
        <p:spPr>
          <a:xfrm>
            <a:off x="520300" y="869650"/>
            <a:ext cx="4128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0" y="869650"/>
            <a:ext cx="412800" cy="4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 txBox="1"/>
          <p:nvPr/>
        </p:nvSpPr>
        <p:spPr>
          <a:xfrm>
            <a:off x="7233050" y="1743550"/>
            <a:ext cx="35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13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lang="fr">
                <a:solidFill>
                  <a:schemeClr val="dk1"/>
                </a:solidFill>
              </a:rPr>
              <a:t>Story Points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1" name="Google Shape;3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75" y="2333225"/>
            <a:ext cx="1789251" cy="17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121" y="2747209"/>
            <a:ext cx="871025" cy="8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3"/>
          <p:cNvSpPr/>
          <p:nvPr/>
        </p:nvSpPr>
        <p:spPr>
          <a:xfrm rot="-5400000">
            <a:off x="1161200" y="2470488"/>
            <a:ext cx="234000" cy="343800"/>
          </a:xfrm>
          <a:prstGeom prst="flowChartDelay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3"/>
          <p:cNvSpPr/>
          <p:nvPr/>
        </p:nvSpPr>
        <p:spPr>
          <a:xfrm>
            <a:off x="1106300" y="2759400"/>
            <a:ext cx="343800" cy="42600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3"/>
          <p:cNvSpPr/>
          <p:nvPr/>
        </p:nvSpPr>
        <p:spPr>
          <a:xfrm rot="5400000">
            <a:off x="1398561" y="2656303"/>
            <a:ext cx="86100" cy="55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3"/>
          <p:cNvSpPr/>
          <p:nvPr/>
        </p:nvSpPr>
        <p:spPr>
          <a:xfrm>
            <a:off x="961650" y="2413900"/>
            <a:ext cx="274200" cy="269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3"/>
          <p:cNvSpPr/>
          <p:nvPr/>
        </p:nvSpPr>
        <p:spPr>
          <a:xfrm>
            <a:off x="383850" y="2566050"/>
            <a:ext cx="434700" cy="970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3"/>
          <p:cNvSpPr/>
          <p:nvPr/>
        </p:nvSpPr>
        <p:spPr>
          <a:xfrm>
            <a:off x="562350" y="2509750"/>
            <a:ext cx="77700" cy="77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"/>
          <p:cNvSpPr/>
          <p:nvPr/>
        </p:nvSpPr>
        <p:spPr>
          <a:xfrm>
            <a:off x="2184500" y="3396688"/>
            <a:ext cx="77706" cy="77706"/>
          </a:xfrm>
          <a:prstGeom prst="flowChartTerminator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3"/>
          <p:cNvSpPr/>
          <p:nvPr/>
        </p:nvSpPr>
        <p:spPr>
          <a:xfrm>
            <a:off x="2245100" y="3414248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3"/>
          <p:cNvSpPr/>
          <p:nvPr/>
        </p:nvSpPr>
        <p:spPr>
          <a:xfrm>
            <a:off x="458275" y="3414238"/>
            <a:ext cx="77706" cy="77706"/>
          </a:xfrm>
          <a:prstGeom prst="flowChartTerminator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439700" y="3431798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"/>
          <p:cNvSpPr/>
          <p:nvPr/>
        </p:nvSpPr>
        <p:spPr>
          <a:xfrm>
            <a:off x="2522675" y="3273900"/>
            <a:ext cx="2632897" cy="1036977"/>
          </a:xfrm>
          <a:custGeom>
            <a:rect b="b" l="l" r="r" t="t"/>
            <a:pathLst>
              <a:path extrusionOk="0" h="44122" w="176942">
                <a:moveTo>
                  <a:pt x="0" y="1976"/>
                </a:moveTo>
                <a:cubicBezTo>
                  <a:pt x="4826" y="4072"/>
                  <a:pt x="22162" y="8199"/>
                  <a:pt x="28956" y="14549"/>
                </a:cubicBezTo>
                <a:cubicBezTo>
                  <a:pt x="35751" y="20899"/>
                  <a:pt x="26416" y="35758"/>
                  <a:pt x="40767" y="40076"/>
                </a:cubicBezTo>
                <a:cubicBezTo>
                  <a:pt x="55118" y="44394"/>
                  <a:pt x="100457" y="46236"/>
                  <a:pt x="115062" y="40457"/>
                </a:cubicBezTo>
                <a:cubicBezTo>
                  <a:pt x="129667" y="34679"/>
                  <a:pt x="118872" y="12073"/>
                  <a:pt x="128397" y="5405"/>
                </a:cubicBezTo>
                <a:cubicBezTo>
                  <a:pt x="137922" y="-1262"/>
                  <a:pt x="164293" y="1300"/>
                  <a:pt x="172212" y="452"/>
                </a:cubicBezTo>
                <a:cubicBezTo>
                  <a:pt x="180131" y="-396"/>
                  <a:pt x="175295" y="340"/>
                  <a:pt x="175912" y="318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374" name="Google Shape;37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7247" y="2439438"/>
            <a:ext cx="1069829" cy="1224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33"/>
          <p:cNvCxnSpPr/>
          <p:nvPr/>
        </p:nvCxnSpPr>
        <p:spPr>
          <a:xfrm flipH="1">
            <a:off x="5256252" y="3188524"/>
            <a:ext cx="378600" cy="3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3"/>
          <p:cNvCxnSpPr/>
          <p:nvPr/>
        </p:nvCxnSpPr>
        <p:spPr>
          <a:xfrm flipH="1">
            <a:off x="5256677" y="3334062"/>
            <a:ext cx="498900" cy="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3"/>
          <p:cNvCxnSpPr/>
          <p:nvPr/>
        </p:nvCxnSpPr>
        <p:spPr>
          <a:xfrm flipH="1">
            <a:off x="5320055" y="3493324"/>
            <a:ext cx="378600" cy="3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33"/>
          <p:cNvSpPr txBox="1"/>
          <p:nvPr>
            <p:ph idx="2" type="body"/>
          </p:nvPr>
        </p:nvSpPr>
        <p:spPr>
          <a:xfrm>
            <a:off x="1835696" y="91445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Next Sprint : story 2</a:t>
            </a:r>
            <a:endParaRPr sz="19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736304" y="4822397"/>
            <a:ext cx="5652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2267696" y="112819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Introduction - why the X-Car ?</a:t>
            </a:r>
            <a:endParaRPr baseline="-25000"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879505" y="1588688"/>
            <a:ext cx="4850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Transport heavy loads </a:t>
            </a:r>
            <a:r>
              <a:rPr lang="fr" sz="1500"/>
              <a:t>around</a:t>
            </a:r>
            <a:r>
              <a:rPr lang="fr" sz="1500"/>
              <a:t> the campus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920330" y="2413188"/>
            <a:ext cx="4850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An intelligent car that you can trust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879505" y="3237688"/>
            <a:ext cx="4850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An intuitive interface for the user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b="0" sz="1979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25" y="1500575"/>
            <a:ext cx="493325" cy="4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25" y="2325075"/>
            <a:ext cx="493325" cy="4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25" y="3149587"/>
            <a:ext cx="493325" cy="4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1752" y="1341747"/>
            <a:ext cx="2083976" cy="208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5562" y="738400"/>
            <a:ext cx="4310350" cy="31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idx="2" type="body"/>
          </p:nvPr>
        </p:nvSpPr>
        <p:spPr>
          <a:xfrm>
            <a:off x="1835696" y="91445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Next </a:t>
            </a:r>
            <a:r>
              <a:rPr lang="fr" sz="1979"/>
              <a:t>Sprint : story 2</a:t>
            </a:r>
            <a:endParaRPr sz="19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grpSp>
        <p:nvGrpSpPr>
          <p:cNvPr id="384" name="Google Shape;384;p34"/>
          <p:cNvGrpSpPr/>
          <p:nvPr/>
        </p:nvGrpSpPr>
        <p:grpSpPr>
          <a:xfrm>
            <a:off x="383861" y="786518"/>
            <a:ext cx="7941367" cy="579047"/>
            <a:chOff x="337225" y="646350"/>
            <a:chExt cx="8115029" cy="551106"/>
          </a:xfrm>
        </p:grpSpPr>
        <p:sp>
          <p:nvSpPr>
            <p:cNvPr id="385" name="Google Shape;385;p34"/>
            <p:cNvSpPr/>
            <p:nvPr/>
          </p:nvSpPr>
          <p:spPr>
            <a:xfrm>
              <a:off x="337225" y="646350"/>
              <a:ext cx="8115000" cy="551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4"/>
            <p:cNvSpPr txBox="1"/>
            <p:nvPr/>
          </p:nvSpPr>
          <p:spPr>
            <a:xfrm>
              <a:off x="990954" y="646356"/>
              <a:ext cx="74613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fr">
                  <a:solidFill>
                    <a:schemeClr val="lt1"/>
                  </a:solidFill>
                </a:rPr>
                <a:t>Tracking :</a:t>
              </a:r>
              <a:r>
                <a:rPr i="1" lang="fr">
                  <a:solidFill>
                    <a:schemeClr val="lt1"/>
                  </a:solidFill>
                </a:rPr>
                <a:t> As a user, I want to be followed in a small curve and I want the  X-car to be able to avoid obstacles : Nicolas - Arthur - Louis - Loïc - Pierre</a:t>
              </a:r>
              <a:endParaRPr i="1">
                <a:solidFill>
                  <a:schemeClr val="lt1"/>
                </a:solidFill>
              </a:endParaRPr>
            </a:p>
          </p:txBody>
        </p:sp>
      </p:grpSp>
      <p:sp>
        <p:nvSpPr>
          <p:cNvPr id="387" name="Google Shape;387;p34"/>
          <p:cNvSpPr txBox="1"/>
          <p:nvPr/>
        </p:nvSpPr>
        <p:spPr>
          <a:xfrm>
            <a:off x="621275" y="1743550"/>
            <a:ext cx="665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2</a:t>
            </a:r>
            <a:r>
              <a:rPr lang="fr"/>
              <a:t>- Combine the person tracking </a:t>
            </a:r>
            <a:r>
              <a:rPr lang="fr"/>
              <a:t>feature</a:t>
            </a:r>
            <a:r>
              <a:rPr lang="fr"/>
              <a:t> with the orientation of the wheel according to the position of the person in order to follow the user on a small curve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422675" y="1850662"/>
            <a:ext cx="198600" cy="1929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9" name="Google Shape;389;p34"/>
          <p:cNvSpPr/>
          <p:nvPr/>
        </p:nvSpPr>
        <p:spPr>
          <a:xfrm>
            <a:off x="520300" y="869650"/>
            <a:ext cx="4128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0" y="869650"/>
            <a:ext cx="412800" cy="4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4"/>
          <p:cNvSpPr txBox="1"/>
          <p:nvPr/>
        </p:nvSpPr>
        <p:spPr>
          <a:xfrm>
            <a:off x="7233050" y="1743550"/>
            <a:ext cx="35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19</a:t>
            </a:r>
            <a:r>
              <a:rPr lang="fr">
                <a:solidFill>
                  <a:schemeClr val="dk1"/>
                </a:solidFill>
              </a:rPr>
              <a:t> Story Points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2" name="Google Shape;3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113" y="2521725"/>
            <a:ext cx="1789251" cy="1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4"/>
          <p:cNvSpPr/>
          <p:nvPr/>
        </p:nvSpPr>
        <p:spPr>
          <a:xfrm rot="-5400000">
            <a:off x="1993413" y="2658988"/>
            <a:ext cx="234000" cy="343800"/>
          </a:xfrm>
          <a:prstGeom prst="flowChartDelay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/>
          <p:nvPr/>
        </p:nvSpPr>
        <p:spPr>
          <a:xfrm>
            <a:off x="1938513" y="2947900"/>
            <a:ext cx="343800" cy="42600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4"/>
          <p:cNvSpPr/>
          <p:nvPr/>
        </p:nvSpPr>
        <p:spPr>
          <a:xfrm rot="5400000">
            <a:off x="2230773" y="2844803"/>
            <a:ext cx="86100" cy="55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>
            <a:off x="1793863" y="2602400"/>
            <a:ext cx="274200" cy="269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>
            <a:off x="1216063" y="2754550"/>
            <a:ext cx="434700" cy="970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>
            <a:off x="1394563" y="2698250"/>
            <a:ext cx="77700" cy="77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"/>
          <p:cNvSpPr/>
          <p:nvPr/>
        </p:nvSpPr>
        <p:spPr>
          <a:xfrm>
            <a:off x="3016713" y="3585188"/>
            <a:ext cx="77706" cy="77706"/>
          </a:xfrm>
          <a:prstGeom prst="flowChartTerminator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4"/>
          <p:cNvSpPr/>
          <p:nvPr/>
        </p:nvSpPr>
        <p:spPr>
          <a:xfrm>
            <a:off x="3077313" y="3602748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1290488" y="3602738"/>
            <a:ext cx="77706" cy="77706"/>
          </a:xfrm>
          <a:prstGeom prst="flowChartTerminator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1271913" y="3620298"/>
            <a:ext cx="39204" cy="42606"/>
          </a:xfrm>
          <a:prstGeom prst="flowChartTerminator">
            <a:avLst/>
          </a:prstGeom>
          <a:solidFill>
            <a:srgbClr val="85858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047" y="3554875"/>
            <a:ext cx="1069829" cy="1224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34"/>
          <p:cNvCxnSpPr/>
          <p:nvPr/>
        </p:nvCxnSpPr>
        <p:spPr>
          <a:xfrm flipH="1">
            <a:off x="5605052" y="4303962"/>
            <a:ext cx="378600" cy="3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4"/>
          <p:cNvCxnSpPr/>
          <p:nvPr/>
        </p:nvCxnSpPr>
        <p:spPr>
          <a:xfrm flipH="1">
            <a:off x="5605477" y="4449499"/>
            <a:ext cx="498900" cy="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4"/>
          <p:cNvCxnSpPr/>
          <p:nvPr/>
        </p:nvCxnSpPr>
        <p:spPr>
          <a:xfrm flipH="1">
            <a:off x="5668855" y="4608761"/>
            <a:ext cx="378600" cy="3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4"/>
          <p:cNvCxnSpPr/>
          <p:nvPr/>
        </p:nvCxnSpPr>
        <p:spPr>
          <a:xfrm>
            <a:off x="3303713" y="3554887"/>
            <a:ext cx="1897200" cy="89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5" title="Velocity Chart - Sprint 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50" y="76200"/>
            <a:ext cx="806508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6" title="Velocity Chart - Project lif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88" y="106413"/>
            <a:ext cx="7967425" cy="49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/>
        </p:nvSpPr>
        <p:spPr>
          <a:xfrm>
            <a:off x="2736304" y="4822397"/>
            <a:ext cx="5652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2B2B2"/>
              </a:solidFill>
            </a:endParaRPr>
          </a:p>
        </p:txBody>
      </p:sp>
      <p:sp>
        <p:nvSpPr>
          <p:cNvPr id="423" name="Google Shape;423;p37"/>
          <p:cNvSpPr txBox="1"/>
          <p:nvPr/>
        </p:nvSpPr>
        <p:spPr>
          <a:xfrm>
            <a:off x="2267696" y="112819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979">
                <a:solidFill>
                  <a:srgbClr val="000000"/>
                </a:solidFill>
              </a:rPr>
              <a:t>Release Vision</a:t>
            </a:r>
            <a:endParaRPr b="1" sz="1979">
              <a:solidFill>
                <a:srgbClr val="000000"/>
              </a:solidFill>
            </a:endParaRPr>
          </a:p>
        </p:txBody>
      </p:sp>
      <p:sp>
        <p:nvSpPr>
          <p:cNvPr id="424" name="Google Shape;424;p37"/>
          <p:cNvSpPr/>
          <p:nvPr/>
        </p:nvSpPr>
        <p:spPr>
          <a:xfrm rot="-711236">
            <a:off x="5285775" y="2390013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7"/>
          <p:cNvSpPr/>
          <p:nvPr/>
        </p:nvSpPr>
        <p:spPr>
          <a:xfrm flipH="1" rot="711236">
            <a:off x="4001037" y="2390013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7"/>
          <p:cNvSpPr/>
          <p:nvPr/>
        </p:nvSpPr>
        <p:spPr>
          <a:xfrm rot="-1789476">
            <a:off x="5182317" y="2475331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 txBox="1"/>
          <p:nvPr/>
        </p:nvSpPr>
        <p:spPr>
          <a:xfrm>
            <a:off x="4906188" y="2639843"/>
            <a:ext cx="6969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0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Sprint 3</a:t>
            </a:r>
            <a:r>
              <a:rPr b="1" lang="fr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5217550" y="2908622"/>
            <a:ext cx="90000" cy="67500"/>
          </a:xfrm>
          <a:prstGeom prst="triangle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 rot="-711236">
            <a:off x="2719963" y="2390013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7"/>
          <p:cNvSpPr/>
          <p:nvPr/>
        </p:nvSpPr>
        <p:spPr>
          <a:xfrm rot="10800000">
            <a:off x="3964450" y="1843978"/>
            <a:ext cx="90000" cy="675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2708063" y="2908622"/>
            <a:ext cx="90000" cy="675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162563" y="1144884"/>
            <a:ext cx="2535987" cy="1440910"/>
            <a:chOff x="1342538" y="1382072"/>
            <a:chExt cx="2535987" cy="1440910"/>
          </a:xfrm>
        </p:grpSpPr>
        <p:sp>
          <p:nvSpPr>
            <p:cNvPr id="433" name="Google Shape;433;p37"/>
            <p:cNvSpPr/>
            <p:nvPr/>
          </p:nvSpPr>
          <p:spPr>
            <a:xfrm flipH="1" rot="710907">
              <a:off x="2609120" y="2619692"/>
              <a:ext cx="1277008" cy="57662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 rot="-711236">
              <a:off x="1334133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789875" y="138207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 txBox="1"/>
            <p:nvPr/>
          </p:nvSpPr>
          <p:spPr>
            <a:xfrm>
              <a:off x="2296951" y="2147425"/>
              <a:ext cx="817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fr" sz="1000">
                  <a:solidFill>
                    <a:srgbClr val="858585"/>
                  </a:solidFill>
                </a:rPr>
                <a:t>Sprint 0</a:t>
              </a:r>
              <a:endParaRPr b="1" sz="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10800000">
              <a:off x="2601200" y="208116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 txBox="1"/>
            <p:nvPr/>
          </p:nvSpPr>
          <p:spPr>
            <a:xfrm>
              <a:off x="1834125" y="1419272"/>
              <a:ext cx="1624200" cy="6246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First version of the state machine. 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Project plan done.</a:t>
              </a:r>
              <a:endParaRPr sz="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-1789476">
              <a:off x="2563165" y="24390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440" name="Google Shape;440;p37"/>
          <p:cNvGrpSpPr/>
          <p:nvPr/>
        </p:nvGrpSpPr>
        <p:grpSpPr>
          <a:xfrm>
            <a:off x="1896700" y="2446056"/>
            <a:ext cx="1712725" cy="1636306"/>
            <a:chOff x="3076675" y="2683244"/>
            <a:chExt cx="1712725" cy="1636306"/>
          </a:xfrm>
        </p:grpSpPr>
        <p:sp>
          <p:nvSpPr>
            <p:cNvPr id="441" name="Google Shape;441;p37"/>
            <p:cNvSpPr txBox="1"/>
            <p:nvPr/>
          </p:nvSpPr>
          <p:spPr>
            <a:xfrm>
              <a:off x="3584602" y="2877025"/>
              <a:ext cx="841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-1789476">
              <a:off x="3852803" y="2712518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3076700" y="3210450"/>
              <a:ext cx="1712700" cy="11091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 txBox="1"/>
            <p:nvPr/>
          </p:nvSpPr>
          <p:spPr>
            <a:xfrm>
              <a:off x="3076675" y="3455384"/>
              <a:ext cx="1712700" cy="8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Final state machine.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Manual control.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Obstacle detection.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Emergency stop button on the remote control.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HMI : visual feedback on the computer (console).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37"/>
          <p:cNvGrpSpPr/>
          <p:nvPr/>
        </p:nvGrpSpPr>
        <p:grpSpPr>
          <a:xfrm>
            <a:off x="3153125" y="1061137"/>
            <a:ext cx="1746250" cy="1330500"/>
            <a:chOff x="4333100" y="1298325"/>
            <a:chExt cx="1746250" cy="1330500"/>
          </a:xfrm>
        </p:grpSpPr>
        <p:sp>
          <p:nvSpPr>
            <p:cNvPr id="446" name="Google Shape;446;p37"/>
            <p:cNvSpPr/>
            <p:nvPr/>
          </p:nvSpPr>
          <p:spPr>
            <a:xfrm rot="-1789476">
              <a:off x="5109216" y="24390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 txBox="1"/>
            <p:nvPr/>
          </p:nvSpPr>
          <p:spPr>
            <a:xfrm>
              <a:off x="4845531" y="2147426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4333100" y="1298325"/>
              <a:ext cx="1712700" cy="7872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7"/>
            <p:cNvSpPr txBox="1"/>
            <p:nvPr/>
          </p:nvSpPr>
          <p:spPr>
            <a:xfrm>
              <a:off x="4366650" y="1298334"/>
              <a:ext cx="1712700" cy="7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5E5E5E"/>
                  </a:solidFill>
                </a:rPr>
                <a:t>- First version of the </a:t>
              </a:r>
              <a:r>
                <a:rPr lang="fr" sz="900">
                  <a:solidFill>
                    <a:srgbClr val="5E5E5E"/>
                  </a:solidFill>
                </a:rPr>
                <a:t>app</a:t>
              </a:r>
              <a:r>
                <a:rPr lang="fr" sz="900">
                  <a:solidFill>
                    <a:srgbClr val="5E5E5E"/>
                  </a:solidFill>
                </a:rPr>
                <a:t>. </a:t>
              </a:r>
              <a:endParaRPr sz="900">
                <a:solidFill>
                  <a:srgbClr val="5E5E5E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5E5E5E"/>
                  </a:solidFill>
                </a:rPr>
                <a:t>- Detect obstacles with LIDAR</a:t>
              </a:r>
              <a:endParaRPr sz="900">
                <a:solidFill>
                  <a:srgbClr val="5E5E5E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5E5E5E"/>
                  </a:solidFill>
                </a:rPr>
                <a:t>- Recognize a human.</a:t>
              </a:r>
              <a:endParaRPr sz="900">
                <a:solidFill>
                  <a:srgbClr val="5E5E5E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5E5E5E"/>
                  </a:solidFill>
                </a:rPr>
                <a:t>- Follow a tracked person.</a:t>
              </a:r>
              <a:endParaRPr sz="1000">
                <a:solidFill>
                  <a:srgbClr val="5E5E5E"/>
                </a:solidFill>
              </a:endParaRPr>
            </a:p>
          </p:txBody>
        </p:sp>
      </p:grpSp>
      <p:cxnSp>
        <p:nvCxnSpPr>
          <p:cNvPr id="450" name="Google Shape;450;p37"/>
          <p:cNvCxnSpPr/>
          <p:nvPr/>
        </p:nvCxnSpPr>
        <p:spPr>
          <a:xfrm flipH="1">
            <a:off x="5275425" y="1672075"/>
            <a:ext cx="166500" cy="71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37"/>
          <p:cNvSpPr/>
          <p:nvPr/>
        </p:nvSpPr>
        <p:spPr>
          <a:xfrm>
            <a:off x="4406200" y="2973263"/>
            <a:ext cx="1674900" cy="712200"/>
          </a:xfrm>
          <a:prstGeom prst="roundRect">
            <a:avLst>
              <a:gd fmla="val 4485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7"/>
          <p:cNvSpPr/>
          <p:nvPr/>
        </p:nvSpPr>
        <p:spPr>
          <a:xfrm>
            <a:off x="5217550" y="2908622"/>
            <a:ext cx="90000" cy="67500"/>
          </a:xfrm>
          <a:prstGeom prst="triangle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7"/>
          <p:cNvSpPr txBox="1"/>
          <p:nvPr/>
        </p:nvSpPr>
        <p:spPr>
          <a:xfrm>
            <a:off x="4406200" y="2969888"/>
            <a:ext cx="17127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lt1"/>
                </a:solidFill>
              </a:rPr>
              <a:t>- Improve Tracking mode</a:t>
            </a:r>
            <a:endParaRPr sz="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lt1"/>
                </a:solidFill>
              </a:rPr>
              <a:t>- Improve Web Interface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lt1"/>
                </a:solidFill>
              </a:rPr>
              <a:t>- A safer and a more accurate Tracking mode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54" name="Google Shape;454;p37"/>
          <p:cNvSpPr/>
          <p:nvPr/>
        </p:nvSpPr>
        <p:spPr>
          <a:xfrm rot="795699">
            <a:off x="6642899" y="2390079"/>
            <a:ext cx="1350926" cy="57564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 rot="-1789476">
            <a:off x="6575192" y="2201931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5817975" y="1199263"/>
            <a:ext cx="1674900" cy="712200"/>
          </a:xfrm>
          <a:prstGeom prst="roundRect">
            <a:avLst>
              <a:gd fmla="val 4485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/>
          <p:nvPr/>
        </p:nvSpPr>
        <p:spPr>
          <a:xfrm rot="10800000">
            <a:off x="6610425" y="1911485"/>
            <a:ext cx="90000" cy="67500"/>
          </a:xfrm>
          <a:prstGeom prst="triangle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"/>
          <p:cNvSpPr txBox="1"/>
          <p:nvPr/>
        </p:nvSpPr>
        <p:spPr>
          <a:xfrm>
            <a:off x="6294050" y="1911478"/>
            <a:ext cx="6969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0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Sprint 4</a:t>
            </a:r>
            <a:r>
              <a:rPr b="1" lang="fr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5817975" y="1199263"/>
            <a:ext cx="17127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-Sensor’s failure detection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-Continue obstacle avoidance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-Improve Tracking mode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/>
          <p:cNvSpPr txBox="1"/>
          <p:nvPr/>
        </p:nvSpPr>
        <p:spPr>
          <a:xfrm>
            <a:off x="2736304" y="4822397"/>
            <a:ext cx="5652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2B2B2"/>
              </a:solidFill>
            </a:endParaRPr>
          </a:p>
        </p:txBody>
      </p:sp>
      <p:sp>
        <p:nvSpPr>
          <p:cNvPr id="465" name="Google Shape;465;p38"/>
          <p:cNvSpPr txBox="1"/>
          <p:nvPr/>
        </p:nvSpPr>
        <p:spPr>
          <a:xfrm>
            <a:off x="2267696" y="112819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979">
                <a:solidFill>
                  <a:srgbClr val="000000"/>
                </a:solidFill>
              </a:rPr>
              <a:t>Release Vision</a:t>
            </a:r>
            <a:endParaRPr b="1" sz="1979">
              <a:solidFill>
                <a:srgbClr val="000000"/>
              </a:solidFill>
            </a:endParaRPr>
          </a:p>
        </p:txBody>
      </p:sp>
      <p:sp>
        <p:nvSpPr>
          <p:cNvPr id="466" name="Google Shape;466;p38"/>
          <p:cNvSpPr/>
          <p:nvPr/>
        </p:nvSpPr>
        <p:spPr>
          <a:xfrm rot="-711236">
            <a:off x="5285775" y="2390013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8"/>
          <p:cNvSpPr/>
          <p:nvPr/>
        </p:nvSpPr>
        <p:spPr>
          <a:xfrm flipH="1" rot="711236">
            <a:off x="4001037" y="2390013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8"/>
          <p:cNvSpPr/>
          <p:nvPr/>
        </p:nvSpPr>
        <p:spPr>
          <a:xfrm rot="-1789476">
            <a:off x="5182317" y="2475331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858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8"/>
          <p:cNvSpPr txBox="1"/>
          <p:nvPr/>
        </p:nvSpPr>
        <p:spPr>
          <a:xfrm>
            <a:off x="4906188" y="2639843"/>
            <a:ext cx="6969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Sprint 3</a:t>
            </a:r>
            <a:r>
              <a:rPr b="1" lang="fr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5217550" y="2908622"/>
            <a:ext cx="90000" cy="67500"/>
          </a:xfrm>
          <a:prstGeom prst="triangle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/>
          <p:nvPr/>
        </p:nvSpPr>
        <p:spPr>
          <a:xfrm rot="-711236">
            <a:off x="2719963" y="2390013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8"/>
          <p:cNvSpPr/>
          <p:nvPr/>
        </p:nvSpPr>
        <p:spPr>
          <a:xfrm rot="10800000">
            <a:off x="3964450" y="1843978"/>
            <a:ext cx="90000" cy="675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8"/>
          <p:cNvSpPr/>
          <p:nvPr/>
        </p:nvSpPr>
        <p:spPr>
          <a:xfrm>
            <a:off x="2708063" y="2908622"/>
            <a:ext cx="90000" cy="675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38"/>
          <p:cNvGrpSpPr/>
          <p:nvPr/>
        </p:nvGrpSpPr>
        <p:grpSpPr>
          <a:xfrm>
            <a:off x="162563" y="1144884"/>
            <a:ext cx="2535987" cy="1440910"/>
            <a:chOff x="1342538" y="1382072"/>
            <a:chExt cx="2535987" cy="1440910"/>
          </a:xfrm>
        </p:grpSpPr>
        <p:sp>
          <p:nvSpPr>
            <p:cNvPr id="475" name="Google Shape;475;p38"/>
            <p:cNvSpPr/>
            <p:nvPr/>
          </p:nvSpPr>
          <p:spPr>
            <a:xfrm flipH="1" rot="710907">
              <a:off x="2609120" y="2619692"/>
              <a:ext cx="1277008" cy="57662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 rot="-711236">
              <a:off x="1334133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1789875" y="138207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8"/>
            <p:cNvSpPr txBox="1"/>
            <p:nvPr/>
          </p:nvSpPr>
          <p:spPr>
            <a:xfrm>
              <a:off x="2296951" y="2147425"/>
              <a:ext cx="817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fr" sz="1000">
                  <a:solidFill>
                    <a:srgbClr val="858585"/>
                  </a:solidFill>
                </a:rPr>
                <a:t>Sprint 0</a:t>
              </a:r>
              <a:endParaRPr b="1" sz="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 rot="10800000">
              <a:off x="2601200" y="208116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8"/>
            <p:cNvSpPr txBox="1"/>
            <p:nvPr/>
          </p:nvSpPr>
          <p:spPr>
            <a:xfrm>
              <a:off x="1834125" y="1419272"/>
              <a:ext cx="1624200" cy="6246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First version of the state machine. 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Project plan done.</a:t>
              </a:r>
              <a:endParaRPr sz="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38"/>
            <p:cNvSpPr/>
            <p:nvPr/>
          </p:nvSpPr>
          <p:spPr>
            <a:xfrm rot="-1789476">
              <a:off x="2563165" y="24390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482" name="Google Shape;482;p38"/>
          <p:cNvGrpSpPr/>
          <p:nvPr/>
        </p:nvGrpSpPr>
        <p:grpSpPr>
          <a:xfrm>
            <a:off x="1896700" y="2446056"/>
            <a:ext cx="1712725" cy="1636306"/>
            <a:chOff x="3076675" y="2683244"/>
            <a:chExt cx="1712725" cy="1636306"/>
          </a:xfrm>
        </p:grpSpPr>
        <p:sp>
          <p:nvSpPr>
            <p:cNvPr id="483" name="Google Shape;483;p38"/>
            <p:cNvSpPr txBox="1"/>
            <p:nvPr/>
          </p:nvSpPr>
          <p:spPr>
            <a:xfrm>
              <a:off x="3584602" y="2877025"/>
              <a:ext cx="841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-1789476">
              <a:off x="3852803" y="2712518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076700" y="3210450"/>
              <a:ext cx="1712700" cy="11091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 txBox="1"/>
            <p:nvPr/>
          </p:nvSpPr>
          <p:spPr>
            <a:xfrm>
              <a:off x="3076675" y="3455384"/>
              <a:ext cx="1712700" cy="8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Final state machine.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Manual control.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Obstacle detection.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666666"/>
                  </a:solidFill>
                </a:rPr>
                <a:t>- Emergency stop button on the remote control.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666666"/>
                  </a:solidFill>
                </a:rPr>
                <a:t>- HMI : visual feedback on the computer (console).</a:t>
              </a:r>
              <a:endParaRPr sz="9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38"/>
          <p:cNvGrpSpPr/>
          <p:nvPr/>
        </p:nvGrpSpPr>
        <p:grpSpPr>
          <a:xfrm>
            <a:off x="3153125" y="1061137"/>
            <a:ext cx="1746250" cy="1330500"/>
            <a:chOff x="4333100" y="1298325"/>
            <a:chExt cx="1746250" cy="1330500"/>
          </a:xfrm>
        </p:grpSpPr>
        <p:sp>
          <p:nvSpPr>
            <p:cNvPr id="488" name="Google Shape;488;p38"/>
            <p:cNvSpPr/>
            <p:nvPr/>
          </p:nvSpPr>
          <p:spPr>
            <a:xfrm rot="-1789476">
              <a:off x="5109216" y="24390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8"/>
            <p:cNvSpPr txBox="1"/>
            <p:nvPr/>
          </p:nvSpPr>
          <p:spPr>
            <a:xfrm>
              <a:off x="4845531" y="2147426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4333100" y="1298325"/>
              <a:ext cx="1712700" cy="7872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8"/>
            <p:cNvSpPr txBox="1"/>
            <p:nvPr/>
          </p:nvSpPr>
          <p:spPr>
            <a:xfrm>
              <a:off x="4366650" y="1298334"/>
              <a:ext cx="1712700" cy="7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5E5E5E"/>
                  </a:solidFill>
                </a:rPr>
                <a:t>- First version of the app. </a:t>
              </a:r>
              <a:endParaRPr sz="900">
                <a:solidFill>
                  <a:srgbClr val="5E5E5E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5E5E5E"/>
                  </a:solidFill>
                </a:rPr>
                <a:t>- Detect obstacles with LIDAR</a:t>
              </a:r>
              <a:endParaRPr sz="900">
                <a:solidFill>
                  <a:srgbClr val="5E5E5E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5E5E5E"/>
                  </a:solidFill>
                </a:rPr>
                <a:t>- Recognize a human.</a:t>
              </a:r>
              <a:endParaRPr sz="900">
                <a:solidFill>
                  <a:srgbClr val="5E5E5E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900">
                  <a:solidFill>
                    <a:srgbClr val="5E5E5E"/>
                  </a:solidFill>
                </a:rPr>
                <a:t>- Follow a tracked person.</a:t>
              </a:r>
              <a:endParaRPr sz="1000">
                <a:solidFill>
                  <a:srgbClr val="5E5E5E"/>
                </a:solidFill>
              </a:endParaRPr>
            </a:p>
          </p:txBody>
        </p:sp>
      </p:grpSp>
      <p:cxnSp>
        <p:nvCxnSpPr>
          <p:cNvPr id="492" name="Google Shape;492;p38"/>
          <p:cNvCxnSpPr/>
          <p:nvPr/>
        </p:nvCxnSpPr>
        <p:spPr>
          <a:xfrm flipH="1" rot="10800000">
            <a:off x="6483150" y="2492575"/>
            <a:ext cx="151500" cy="75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38"/>
          <p:cNvSpPr/>
          <p:nvPr/>
        </p:nvSpPr>
        <p:spPr>
          <a:xfrm>
            <a:off x="4406200" y="2973263"/>
            <a:ext cx="1674900" cy="712200"/>
          </a:xfrm>
          <a:prstGeom prst="roundRect">
            <a:avLst>
              <a:gd fmla="val 4485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8"/>
          <p:cNvSpPr/>
          <p:nvPr/>
        </p:nvSpPr>
        <p:spPr>
          <a:xfrm>
            <a:off x="5217550" y="2908622"/>
            <a:ext cx="90000" cy="675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8"/>
          <p:cNvSpPr txBox="1"/>
          <p:nvPr/>
        </p:nvSpPr>
        <p:spPr>
          <a:xfrm>
            <a:off x="4406200" y="2969900"/>
            <a:ext cx="1712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rgbClr val="5E5E5E"/>
                </a:solidFill>
              </a:rPr>
              <a:t>- Improve Tracking mode</a:t>
            </a:r>
            <a:endParaRPr sz="400">
              <a:solidFill>
                <a:srgbClr val="5E5E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rgbClr val="5E5E5E"/>
                </a:solidFill>
              </a:rPr>
              <a:t>- Improve Web Interface</a:t>
            </a:r>
            <a:endParaRPr sz="900">
              <a:solidFill>
                <a:srgbClr val="5E5E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rgbClr val="5E5E5E"/>
                </a:solidFill>
              </a:rPr>
              <a:t>- A safer and a more accurate Tracking mode</a:t>
            </a:r>
            <a:endParaRPr sz="900">
              <a:solidFill>
                <a:srgbClr val="5E5E5E"/>
              </a:solidFill>
            </a:endParaRPr>
          </a:p>
        </p:txBody>
      </p:sp>
      <p:sp>
        <p:nvSpPr>
          <p:cNvPr id="496" name="Google Shape;496;p38"/>
          <p:cNvSpPr/>
          <p:nvPr/>
        </p:nvSpPr>
        <p:spPr>
          <a:xfrm rot="795699">
            <a:off x="6642899" y="2390079"/>
            <a:ext cx="1350926" cy="57564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8"/>
          <p:cNvSpPr/>
          <p:nvPr/>
        </p:nvSpPr>
        <p:spPr>
          <a:xfrm rot="-1789476">
            <a:off x="6575192" y="2201931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5817975" y="1199263"/>
            <a:ext cx="1674900" cy="712200"/>
          </a:xfrm>
          <a:prstGeom prst="roundRect">
            <a:avLst>
              <a:gd fmla="val 4485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8"/>
          <p:cNvSpPr/>
          <p:nvPr/>
        </p:nvSpPr>
        <p:spPr>
          <a:xfrm rot="10800000">
            <a:off x="6610425" y="1911485"/>
            <a:ext cx="90000" cy="67500"/>
          </a:xfrm>
          <a:prstGeom prst="triangle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8"/>
          <p:cNvSpPr txBox="1"/>
          <p:nvPr/>
        </p:nvSpPr>
        <p:spPr>
          <a:xfrm>
            <a:off x="6294050" y="1911478"/>
            <a:ext cx="6969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0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Sprint 4</a:t>
            </a:r>
            <a:r>
              <a:rPr b="1" lang="fr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5817975" y="1199263"/>
            <a:ext cx="17127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lt1"/>
                </a:solidFill>
              </a:rPr>
              <a:t>-Sensor’s failure detection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lt1"/>
                </a:solidFill>
              </a:rPr>
              <a:t>-Continue obstacle avoidance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lt1"/>
                </a:solidFill>
              </a:rPr>
              <a:t>-Improve Tracking mode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9"/>
          <p:cNvSpPr txBox="1"/>
          <p:nvPr>
            <p:ph type="title"/>
          </p:nvPr>
        </p:nvSpPr>
        <p:spPr>
          <a:xfrm>
            <a:off x="2736304" y="4822397"/>
            <a:ext cx="5652000" cy="1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700" y="926775"/>
            <a:ext cx="1519500" cy="15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9"/>
          <p:cNvSpPr txBox="1"/>
          <p:nvPr>
            <p:ph idx="2" type="body"/>
          </p:nvPr>
        </p:nvSpPr>
        <p:spPr>
          <a:xfrm>
            <a:off x="2561375" y="1060725"/>
            <a:ext cx="4444200" cy="132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fr"/>
              <a:t>Story 1 : System checking and safety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Check sensors and inform the user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Detect obstacles in tracking mode</a:t>
            </a:r>
            <a:endParaRPr sz="1100"/>
          </a:p>
        </p:txBody>
      </p:sp>
      <p:pic>
        <p:nvPicPr>
          <p:cNvPr id="509" name="Google Shape;5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25" y="2819538"/>
            <a:ext cx="1432750" cy="14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9"/>
          <p:cNvSpPr txBox="1"/>
          <p:nvPr>
            <p:ph idx="2" type="body"/>
          </p:nvPr>
        </p:nvSpPr>
        <p:spPr>
          <a:xfrm>
            <a:off x="2561375" y="2913550"/>
            <a:ext cx="3564600" cy="121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fr"/>
              <a:t>Story 2 : Follow the user properly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Avoid obstacles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Merge tracking features </a:t>
            </a:r>
            <a:endParaRPr sz="1100"/>
          </a:p>
        </p:txBody>
      </p:sp>
      <p:sp>
        <p:nvSpPr>
          <p:cNvPr id="511" name="Google Shape;511;p39"/>
          <p:cNvSpPr txBox="1"/>
          <p:nvPr/>
        </p:nvSpPr>
        <p:spPr>
          <a:xfrm>
            <a:off x="1796946" y="111244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979"/>
              <a:t>Sprint 4 overview</a:t>
            </a:r>
            <a:endParaRPr b="1" sz="1979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0"/>
          <p:cNvSpPr txBox="1"/>
          <p:nvPr/>
        </p:nvSpPr>
        <p:spPr>
          <a:xfrm>
            <a:off x="1605350" y="111675"/>
            <a:ext cx="3912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1 : </a:t>
            </a:r>
            <a:endParaRPr/>
          </a:p>
        </p:txBody>
      </p:sp>
      <p:sp>
        <p:nvSpPr>
          <p:cNvPr id="517" name="Google Shape;517;p40"/>
          <p:cNvSpPr txBox="1"/>
          <p:nvPr/>
        </p:nvSpPr>
        <p:spPr>
          <a:xfrm>
            <a:off x="497050" y="1631875"/>
            <a:ext cx="84327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 1 :</a:t>
            </a:r>
            <a:r>
              <a:rPr lang="fr" sz="1100"/>
              <a:t> 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 2 :</a:t>
            </a:r>
            <a:r>
              <a:rPr lang="fr" sz="11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 3 :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1"/>
          <p:cNvSpPr txBox="1"/>
          <p:nvPr/>
        </p:nvSpPr>
        <p:spPr>
          <a:xfrm>
            <a:off x="1605350" y="111675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2 : </a:t>
            </a:r>
            <a:endParaRPr/>
          </a:p>
        </p:txBody>
      </p:sp>
      <p:sp>
        <p:nvSpPr>
          <p:cNvPr id="523" name="Google Shape;523;p41"/>
          <p:cNvSpPr txBox="1"/>
          <p:nvPr/>
        </p:nvSpPr>
        <p:spPr>
          <a:xfrm>
            <a:off x="507975" y="1631875"/>
            <a:ext cx="84327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 1 :</a:t>
            </a:r>
            <a:r>
              <a:rPr lang="fr" sz="1100"/>
              <a:t>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 2 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2"/>
          <p:cNvSpPr txBox="1"/>
          <p:nvPr/>
        </p:nvSpPr>
        <p:spPr>
          <a:xfrm>
            <a:off x="1605350" y="111675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3 : </a:t>
            </a:r>
            <a:endParaRPr/>
          </a:p>
        </p:txBody>
      </p:sp>
      <p:sp>
        <p:nvSpPr>
          <p:cNvPr id="529" name="Google Shape;529;p42"/>
          <p:cNvSpPr txBox="1"/>
          <p:nvPr/>
        </p:nvSpPr>
        <p:spPr>
          <a:xfrm>
            <a:off x="507975" y="1631875"/>
            <a:ext cx="8432700" cy="1971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Demo video1 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0030"/>
            <a:ext cx="8839198" cy="268047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3"/>
          <p:cNvSpPr/>
          <p:nvPr/>
        </p:nvSpPr>
        <p:spPr>
          <a:xfrm rot="-2080254">
            <a:off x="3878993" y="1963262"/>
            <a:ext cx="806874" cy="2313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6" name="Google Shape;536;p43"/>
          <p:cNvSpPr txBox="1"/>
          <p:nvPr/>
        </p:nvSpPr>
        <p:spPr>
          <a:xfrm>
            <a:off x="2597900" y="121900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4 : Deliverables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736304" y="4822397"/>
            <a:ext cx="5652000" cy="1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2267696" y="112819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The team</a:t>
            </a:r>
            <a:endParaRPr sz="1979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502" y="868165"/>
            <a:ext cx="7077004" cy="351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575" y="913475"/>
            <a:ext cx="433425" cy="4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/>
          <p:nvPr/>
        </p:nvSpPr>
        <p:spPr>
          <a:xfrm>
            <a:off x="2597900" y="121900"/>
            <a:ext cx="3240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 5 : Website </a:t>
            </a:r>
            <a:endParaRPr/>
          </a:p>
        </p:txBody>
      </p:sp>
      <p:pic>
        <p:nvPicPr>
          <p:cNvPr id="542" name="Google Shape;5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100" y="495650"/>
            <a:ext cx="4152200" cy="41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650575" y="3546550"/>
            <a:ext cx="4959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Story 3 : A safer and more accurate 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      Tracking mode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2736304" y="4822397"/>
            <a:ext cx="5652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2267696" y="112819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Realised Stories</a:t>
            </a:r>
            <a:endParaRPr sz="1979"/>
          </a:p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650574" y="1293538"/>
            <a:ext cx="4413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Story 1 : Improve Web Interface</a:t>
            </a:r>
            <a:endParaRPr sz="19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025" y="2130725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650575" y="2409925"/>
            <a:ext cx="3220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Story 2 : </a:t>
            </a:r>
            <a:r>
              <a:rPr lang="fr" sz="1500"/>
              <a:t>Improve</a:t>
            </a:r>
            <a:r>
              <a:rPr lang="fr" sz="1500"/>
              <a:t> Tracking mode</a:t>
            </a:r>
            <a:endParaRPr sz="1979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200" y="1219250"/>
            <a:ext cx="638476" cy="63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025" y="3476571"/>
            <a:ext cx="710775" cy="7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6">
            <a:alphaModFix/>
          </a:blip>
          <a:srcRect b="30380" l="61389" r="29588" t="46190"/>
          <a:stretch/>
        </p:blipFill>
        <p:spPr>
          <a:xfrm>
            <a:off x="5063877" y="974187"/>
            <a:ext cx="638472" cy="82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6">
            <a:alphaModFix/>
          </a:blip>
          <a:srcRect b="55772" l="26188" r="62807" t="20797"/>
          <a:stretch/>
        </p:blipFill>
        <p:spPr>
          <a:xfrm>
            <a:off x="5817251" y="959652"/>
            <a:ext cx="778779" cy="82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6">
            <a:alphaModFix/>
          </a:blip>
          <a:srcRect b="76569" l="12599" r="74222" t="0"/>
          <a:stretch/>
        </p:blipFill>
        <p:spPr>
          <a:xfrm>
            <a:off x="4834175" y="2236050"/>
            <a:ext cx="881699" cy="77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6">
            <a:alphaModFix/>
          </a:blip>
          <a:srcRect b="68577" l="50727" r="41135" t="7992"/>
          <a:stretch/>
        </p:blipFill>
        <p:spPr>
          <a:xfrm>
            <a:off x="5702350" y="2011400"/>
            <a:ext cx="690899" cy="9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6">
            <a:alphaModFix/>
          </a:blip>
          <a:srcRect b="66417" l="60989" r="30972" t="11571"/>
          <a:stretch/>
        </p:blipFill>
        <p:spPr>
          <a:xfrm>
            <a:off x="6519825" y="2096450"/>
            <a:ext cx="690899" cy="93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6">
            <a:alphaModFix/>
          </a:blip>
          <a:srcRect b="68311" l="41245" r="49732" t="8258"/>
          <a:stretch/>
        </p:blipFill>
        <p:spPr>
          <a:xfrm>
            <a:off x="4866600" y="3283852"/>
            <a:ext cx="778779" cy="100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b="70729" l="77884" r="11111" t="3857"/>
          <a:stretch/>
        </p:blipFill>
        <p:spPr>
          <a:xfrm>
            <a:off x="5722325" y="3415712"/>
            <a:ext cx="778779" cy="89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6">
            <a:alphaModFix/>
          </a:blip>
          <a:srcRect b="69400" l="35480" r="57281" t="7763"/>
          <a:stretch/>
        </p:blipFill>
        <p:spPr>
          <a:xfrm>
            <a:off x="6711150" y="3193425"/>
            <a:ext cx="710772" cy="111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3876" y="620325"/>
            <a:ext cx="778775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637937">
            <a:off x="5702771" y="3280748"/>
            <a:ext cx="603658" cy="52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319338">
            <a:off x="4953928" y="3038150"/>
            <a:ext cx="858375" cy="69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45375" y="1662625"/>
            <a:ext cx="932675" cy="899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36525" y="585700"/>
            <a:ext cx="512850" cy="5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33926" y="3089575"/>
            <a:ext cx="569425" cy="5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614211">
            <a:off x="6518799" y="1980227"/>
            <a:ext cx="690901" cy="69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87788">
            <a:off x="4941301" y="1798683"/>
            <a:ext cx="877049" cy="717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1 : Web interface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00" y="12488"/>
            <a:ext cx="638476" cy="63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322675" y="779650"/>
            <a:ext cx="839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Implementation in the web interface : Battery - State machine - Joystick - History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75" y="2757925"/>
            <a:ext cx="862324" cy="86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5">
            <a:alphaModFix/>
          </a:blip>
          <a:srcRect b="0" l="-16050" r="16050" t="0"/>
          <a:stretch/>
        </p:blipFill>
        <p:spPr>
          <a:xfrm>
            <a:off x="1790201" y="3732426"/>
            <a:ext cx="862324" cy="86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6675" y="2757925"/>
            <a:ext cx="862324" cy="86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0745" y="2118575"/>
            <a:ext cx="2141025" cy="214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9"/>
          <p:cNvGrpSpPr/>
          <p:nvPr/>
        </p:nvGrpSpPr>
        <p:grpSpPr>
          <a:xfrm>
            <a:off x="1614688" y="1883275"/>
            <a:ext cx="978900" cy="874650"/>
            <a:chOff x="1043175" y="1910700"/>
            <a:chExt cx="978900" cy="874650"/>
          </a:xfrm>
        </p:grpSpPr>
        <p:sp>
          <p:nvSpPr>
            <p:cNvPr id="138" name="Google Shape;138;p19"/>
            <p:cNvSpPr/>
            <p:nvPr/>
          </p:nvSpPr>
          <p:spPr>
            <a:xfrm>
              <a:off x="1329225" y="1910700"/>
              <a:ext cx="406800" cy="3849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FDBA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1420275" y="2571750"/>
              <a:ext cx="224700" cy="2136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1043175" y="2464950"/>
              <a:ext cx="224700" cy="21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1797375" y="2464950"/>
              <a:ext cx="224700" cy="213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2" name="Google Shape;142;p19"/>
            <p:cNvCxnSpPr>
              <a:stCxn id="138" idx="5"/>
              <a:endCxn id="141" idx="1"/>
            </p:cNvCxnSpPr>
            <p:nvPr/>
          </p:nvCxnSpPr>
          <p:spPr>
            <a:xfrm>
              <a:off x="1676451" y="2239233"/>
              <a:ext cx="153900" cy="25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" name="Google Shape;143;p19"/>
            <p:cNvCxnSpPr>
              <a:stCxn id="138" idx="4"/>
              <a:endCxn id="139" idx="0"/>
            </p:cNvCxnSpPr>
            <p:nvPr/>
          </p:nvCxnSpPr>
          <p:spPr>
            <a:xfrm>
              <a:off x="1532625" y="2295600"/>
              <a:ext cx="0" cy="27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4" name="Google Shape;144;p19"/>
            <p:cNvCxnSpPr>
              <a:stCxn id="138" idx="3"/>
              <a:endCxn id="140" idx="7"/>
            </p:cNvCxnSpPr>
            <p:nvPr/>
          </p:nvCxnSpPr>
          <p:spPr>
            <a:xfrm flipH="1">
              <a:off x="1234899" y="2239233"/>
              <a:ext cx="153900" cy="25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45" name="Google Shape;145;p19"/>
          <p:cNvSpPr txBox="1"/>
          <p:nvPr/>
        </p:nvSpPr>
        <p:spPr>
          <a:xfrm>
            <a:off x="5120900" y="2678550"/>
            <a:ext cx="1314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=</a:t>
            </a:r>
            <a:endParaRPr sz="5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2923975" y="2356950"/>
            <a:ext cx="638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900">
                <a:solidFill>
                  <a:schemeClr val="dk2"/>
                </a:solidFill>
              </a:rPr>
              <a:t>+</a:t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2972275" y="3620250"/>
            <a:ext cx="72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>
                <a:solidFill>
                  <a:schemeClr val="dk2"/>
                </a:solidFill>
              </a:rPr>
              <a:t>+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1075300" y="3795200"/>
            <a:ext cx="539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>
                <a:solidFill>
                  <a:schemeClr val="dk2"/>
                </a:solidFill>
              </a:rPr>
              <a:t>+</a:t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974125" y="2256150"/>
            <a:ext cx="539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>
                <a:solidFill>
                  <a:schemeClr val="dk2"/>
                </a:solidFill>
              </a:rPr>
              <a:t>+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idx="2" type="body"/>
          </p:nvPr>
        </p:nvSpPr>
        <p:spPr>
          <a:xfrm>
            <a:off x="1835696" y="91445"/>
            <a:ext cx="4608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979"/>
              <a:t> Next </a:t>
            </a:r>
            <a:r>
              <a:rPr lang="fr" sz="1979"/>
              <a:t>Sprint : story 1</a:t>
            </a:r>
            <a:endParaRPr sz="19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979"/>
          </a:p>
        </p:txBody>
      </p:sp>
      <p:grpSp>
        <p:nvGrpSpPr>
          <p:cNvPr id="155" name="Google Shape;155;p20"/>
          <p:cNvGrpSpPr/>
          <p:nvPr/>
        </p:nvGrpSpPr>
        <p:grpSpPr>
          <a:xfrm>
            <a:off x="383861" y="786518"/>
            <a:ext cx="7941367" cy="579047"/>
            <a:chOff x="337225" y="646350"/>
            <a:chExt cx="8115029" cy="551106"/>
          </a:xfrm>
        </p:grpSpPr>
        <p:sp>
          <p:nvSpPr>
            <p:cNvPr id="156" name="Google Shape;156;p20"/>
            <p:cNvSpPr/>
            <p:nvPr/>
          </p:nvSpPr>
          <p:spPr>
            <a:xfrm>
              <a:off x="337225" y="646350"/>
              <a:ext cx="8115000" cy="551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 txBox="1"/>
            <p:nvPr/>
          </p:nvSpPr>
          <p:spPr>
            <a:xfrm>
              <a:off x="990954" y="646356"/>
              <a:ext cx="74613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fr">
                  <a:solidFill>
                    <a:schemeClr val="lt1"/>
                  </a:solidFill>
                </a:rPr>
                <a:t>System checking</a:t>
              </a:r>
              <a:r>
                <a:rPr b="1" lang="fr">
                  <a:solidFill>
                    <a:schemeClr val="lt1"/>
                  </a:solidFill>
                </a:rPr>
                <a:t> :</a:t>
              </a:r>
              <a:r>
                <a:rPr i="1" lang="fr">
                  <a:solidFill>
                    <a:schemeClr val="lt1"/>
                  </a:solidFill>
                </a:rPr>
                <a:t> As a user, I want to check that the system is </a:t>
              </a:r>
              <a:r>
                <a:rPr i="1" lang="fr">
                  <a:solidFill>
                    <a:schemeClr val="lt1"/>
                  </a:solidFill>
                </a:rPr>
                <a:t>functioning correctly and that all sensors are operational</a:t>
              </a:r>
              <a:r>
                <a:rPr i="1" lang="fr">
                  <a:solidFill>
                    <a:schemeClr val="lt1"/>
                  </a:solidFill>
                </a:rPr>
                <a:t>: Baptiste Well-John Ana</a:t>
              </a:r>
              <a:endParaRPr i="1">
                <a:solidFill>
                  <a:schemeClr val="lt1"/>
                </a:solidFill>
              </a:endParaRPr>
            </a:p>
          </p:txBody>
        </p:sp>
      </p:grpSp>
      <p:sp>
        <p:nvSpPr>
          <p:cNvPr id="158" name="Google Shape;158;p20"/>
          <p:cNvSpPr txBox="1"/>
          <p:nvPr/>
        </p:nvSpPr>
        <p:spPr>
          <a:xfrm>
            <a:off x="595650" y="1590188"/>
            <a:ext cx="473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1</a:t>
            </a:r>
            <a:r>
              <a:rPr lang="fr"/>
              <a:t>- </a:t>
            </a:r>
            <a:r>
              <a:rPr lang="fr">
                <a:solidFill>
                  <a:schemeClr val="dk1"/>
                </a:solidFill>
              </a:rPr>
              <a:t>Detect when a sensor has stopped to work correctly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383850" y="1673312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FDBA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0" name="Google Shape;160;p20"/>
          <p:cNvSpPr/>
          <p:nvPr/>
        </p:nvSpPr>
        <p:spPr>
          <a:xfrm>
            <a:off x="520300" y="869650"/>
            <a:ext cx="4128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0" y="869650"/>
            <a:ext cx="412800" cy="4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5789275" y="1590188"/>
            <a:ext cx="35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13</a:t>
            </a:r>
            <a:r>
              <a:rPr lang="fr">
                <a:solidFill>
                  <a:schemeClr val="dk1"/>
                </a:solidFill>
              </a:rPr>
              <a:t> Story Points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383850" y="2369325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C3D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4" name="Google Shape;164;p20"/>
          <p:cNvSpPr txBox="1"/>
          <p:nvPr/>
        </p:nvSpPr>
        <p:spPr>
          <a:xfrm>
            <a:off x="595650" y="2264713"/>
            <a:ext cx="47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2</a:t>
            </a:r>
            <a:r>
              <a:rPr lang="fr"/>
              <a:t>- </a:t>
            </a:r>
            <a:r>
              <a:rPr lang="fr">
                <a:solidFill>
                  <a:schemeClr val="dk1"/>
                </a:solidFill>
              </a:rPr>
              <a:t>Display the information on the web interface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150" y="3403775"/>
            <a:ext cx="121920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0"/>
          <p:cNvCxnSpPr/>
          <p:nvPr/>
        </p:nvCxnSpPr>
        <p:spPr>
          <a:xfrm>
            <a:off x="1397250" y="3391875"/>
            <a:ext cx="1458000" cy="140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0"/>
          <p:cNvCxnSpPr/>
          <p:nvPr/>
        </p:nvCxnSpPr>
        <p:spPr>
          <a:xfrm flipH="1" rot="10800000">
            <a:off x="1366875" y="3391950"/>
            <a:ext cx="1427700" cy="140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361" y="3319950"/>
            <a:ext cx="2818749" cy="14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7725" y="3335850"/>
            <a:ext cx="1519500" cy="15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5870800" y="2265650"/>
            <a:ext cx="35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5</a:t>
            </a:r>
            <a:r>
              <a:rPr lang="fr">
                <a:solidFill>
                  <a:schemeClr val="dk1"/>
                </a:solidFill>
              </a:rPr>
              <a:t> Story Points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82366" y="2825013"/>
            <a:ext cx="58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Task 3</a:t>
            </a:r>
            <a:r>
              <a:rPr lang="fr"/>
              <a:t>- Add obstacle detection in front of the car (tracking mode)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383850" y="2942888"/>
            <a:ext cx="198600" cy="192900"/>
          </a:xfrm>
          <a:prstGeom prst="ellipse">
            <a:avLst/>
          </a:prstGeom>
          <a:noFill/>
          <a:ln cap="flat" cmpd="sng" w="38100">
            <a:solidFill>
              <a:srgbClr val="006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3" name="Google Shape;173;p20"/>
          <p:cNvSpPr txBox="1"/>
          <p:nvPr/>
        </p:nvSpPr>
        <p:spPr>
          <a:xfrm>
            <a:off x="5870800" y="2825013"/>
            <a:ext cx="35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</a:t>
            </a:r>
            <a:r>
              <a:rPr lang="fr">
                <a:solidFill>
                  <a:srgbClr val="000000"/>
                </a:solidFill>
              </a:rPr>
              <a:t> Story Points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</a:t>
            </a:r>
            <a:r>
              <a:rPr lang="fr" sz="1879"/>
              <a:t>2</a:t>
            </a:r>
            <a:r>
              <a:rPr lang="fr" sz="1879"/>
              <a:t>	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416550" y="840963"/>
            <a:ext cx="2290800" cy="31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Objectives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105" y="3422579"/>
            <a:ext cx="1429094" cy="1216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1"/>
          <p:cNvGrpSpPr/>
          <p:nvPr/>
        </p:nvGrpSpPr>
        <p:grpSpPr>
          <a:xfrm>
            <a:off x="1481901" y="3278565"/>
            <a:ext cx="1801038" cy="1504213"/>
            <a:chOff x="929075" y="1961612"/>
            <a:chExt cx="2320925" cy="2278075"/>
          </a:xfrm>
        </p:grpSpPr>
        <p:pic>
          <p:nvPicPr>
            <p:cNvPr id="183" name="Google Shape;18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7700" y="1961612"/>
              <a:ext cx="2262300" cy="227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1"/>
            <p:cNvSpPr/>
            <p:nvPr/>
          </p:nvSpPr>
          <p:spPr>
            <a:xfrm rot="-5400000">
              <a:off x="1768308" y="2138573"/>
              <a:ext cx="297900" cy="434700"/>
            </a:xfrm>
            <a:prstGeom prst="flowChartDelay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929075" y="2425200"/>
              <a:ext cx="434700" cy="970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1"/>
          <p:cNvSpPr/>
          <p:nvPr/>
        </p:nvSpPr>
        <p:spPr>
          <a:xfrm rot="10800000">
            <a:off x="2353902" y="3510785"/>
            <a:ext cx="3616200" cy="1039800"/>
          </a:xfrm>
          <a:prstGeom prst="rtTriangle">
            <a:avLst/>
          </a:prstGeom>
          <a:solidFill>
            <a:srgbClr val="FD3C3C">
              <a:alpha val="497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469675" y="1508775"/>
            <a:ext cx="51993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the car can follow the user in a 15 degree turn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469675" y="2155325"/>
            <a:ext cx="80703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the Xcar can recognise only the user in a window vision with several humans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498025" y="2833050"/>
            <a:ext cx="8013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Check if X-Car avoid an obstacle that appears behind the user in a straight line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	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390850" y="883950"/>
            <a:ext cx="7087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Following a person on a small curve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05213" y="3697575"/>
            <a:ext cx="1224026" cy="12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225" y="1288800"/>
            <a:ext cx="1177325" cy="11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989403">
            <a:off x="6816248" y="2681773"/>
            <a:ext cx="1365278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98600" y="1729050"/>
            <a:ext cx="582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Follow the user in a straight line at a fixed distance (1.5m)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98600" y="2233388"/>
            <a:ext cx="5826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Control the car steering according to the user position in front of the car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198600" y="2893538"/>
            <a:ext cx="5826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Coupled linear displacement and wheel steering to track the user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198600" y="3553688"/>
            <a:ext cx="5826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fr" sz="1300">
                <a:solidFill>
                  <a:schemeClr val="dk1"/>
                </a:solidFill>
              </a:rPr>
              <a:t>Control the wheels speed independently to improve the car's steering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idx="2" type="body"/>
          </p:nvPr>
        </p:nvSpPr>
        <p:spPr>
          <a:xfrm>
            <a:off x="1584024" y="173175"/>
            <a:ext cx="3935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lang="fr" sz="1879"/>
              <a:t>Story 2	: Tracking a person</a:t>
            </a:r>
            <a:endParaRPr sz="187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t/>
            </a:r>
            <a:endParaRPr sz="1879"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00" y="-23662"/>
            <a:ext cx="710775" cy="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390850" y="883950"/>
            <a:ext cx="7087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fr" sz="1300">
                <a:solidFill>
                  <a:schemeClr val="dk1"/>
                </a:solidFill>
              </a:rPr>
              <a:t>Following a person on a small curve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05213" y="3697575"/>
            <a:ext cx="1224026" cy="12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225" y="1288800"/>
            <a:ext cx="1177325" cy="11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989403">
            <a:off x="6816248" y="2681773"/>
            <a:ext cx="1365278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390850" y="1729050"/>
            <a:ext cx="58269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300"/>
              <a:buChar char="❏"/>
            </a:pPr>
            <a:r>
              <a:rPr b="1" lang="fr" sz="1300">
                <a:solidFill>
                  <a:srgbClr val="38761D"/>
                </a:solidFill>
              </a:rPr>
              <a:t>Follow the user in a straight line at a fixed distance (1.5m)</a:t>
            </a:r>
            <a:endParaRPr b="1" sz="1300">
              <a:solidFill>
                <a:srgbClr val="38761D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ECE"/>
              </a:buClr>
              <a:buSzPts val="1300"/>
              <a:buChar char="❏"/>
            </a:pPr>
            <a:r>
              <a:rPr b="1" lang="fr" sz="1300">
                <a:solidFill>
                  <a:srgbClr val="006ECE"/>
                </a:solidFill>
              </a:rPr>
              <a:t>Control the car steering according to the user position in front of the car</a:t>
            </a:r>
            <a:endParaRPr b="1" sz="1300">
              <a:solidFill>
                <a:srgbClr val="006ECE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300"/>
              <a:buChar char="❏"/>
            </a:pPr>
            <a:r>
              <a:rPr lang="fr" sz="1300">
                <a:solidFill>
                  <a:srgbClr val="FF9900"/>
                </a:solidFill>
              </a:rPr>
              <a:t>Coupled linear displacement and wheel steering to track the user</a:t>
            </a:r>
            <a:endParaRPr sz="1300">
              <a:solidFill>
                <a:srgbClr val="FF99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300"/>
              <a:buChar char="❏"/>
            </a:pPr>
            <a:r>
              <a:rPr lang="fr" sz="1300">
                <a:solidFill>
                  <a:srgbClr val="FF9900"/>
                </a:solidFill>
              </a:rPr>
              <a:t>Control the wheels speed independently to improve the car's steering</a:t>
            </a:r>
            <a:endParaRPr sz="13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6EB7C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